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9" r:id="rId2"/>
  </p:sldIdLst>
  <p:sldSz cx="43891200" cy="329184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8A4"/>
    <a:srgbClr val="8791C2"/>
    <a:srgbClr val="594D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34" autoAdjust="0"/>
    <p:restoredTop sz="94660"/>
  </p:normalViewPr>
  <p:slideViewPr>
    <p:cSldViewPr snapToGrid="0" showGuides="1">
      <p:cViewPr>
        <p:scale>
          <a:sx n="36" d="100"/>
          <a:sy n="36" d="100"/>
        </p:scale>
        <p:origin x="1224" y="-2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8275" y="0"/>
            <a:ext cx="3043238" cy="466725"/>
          </a:xfrm>
          <a:prstGeom prst="rect">
            <a:avLst/>
          </a:prstGeom>
        </p:spPr>
        <p:txBody>
          <a:bodyPr vert="horz" lIns="91440" tIns="45720" rIns="91440" bIns="45720" rtlCol="0"/>
          <a:lstStyle>
            <a:lvl1pPr algn="r">
              <a:defRPr sz="1200"/>
            </a:lvl1pPr>
          </a:lstStyle>
          <a:p>
            <a:fld id="{E56D2475-D174-B447-A26B-EAC6FC2F2BDD}" type="datetimeFigureOut">
              <a:rPr lang="en-US" smtClean="0"/>
              <a:t>1/6/20</a:t>
            </a:fld>
            <a:endParaRPr lang="en-US"/>
          </a:p>
        </p:txBody>
      </p:sp>
      <p:sp>
        <p:nvSpPr>
          <p:cNvPr id="4" name="Slide Image Placeholder 3"/>
          <p:cNvSpPr>
            <a:spLocks noGrp="1" noRot="1" noChangeAspect="1"/>
          </p:cNvSpPr>
          <p:nvPr>
            <p:ph type="sldImg" idx="2"/>
          </p:nvPr>
        </p:nvSpPr>
        <p:spPr>
          <a:xfrm>
            <a:off x="1417638" y="1163638"/>
            <a:ext cx="4187825" cy="31416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9925"/>
            <a:ext cx="5619750" cy="36655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375"/>
            <a:ext cx="3043238"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8275" y="8842375"/>
            <a:ext cx="3043238" cy="466725"/>
          </a:xfrm>
          <a:prstGeom prst="rect">
            <a:avLst/>
          </a:prstGeom>
        </p:spPr>
        <p:txBody>
          <a:bodyPr vert="horz" lIns="91440" tIns="45720" rIns="91440" bIns="45720" rtlCol="0" anchor="b"/>
          <a:lstStyle>
            <a:lvl1pPr algn="r">
              <a:defRPr sz="1200"/>
            </a:lvl1pPr>
          </a:lstStyle>
          <a:p>
            <a:fld id="{A5D134CB-792A-6B46-9E57-5D192C72C6DE}" type="slidenum">
              <a:rPr lang="en-US" smtClean="0"/>
              <a:t>‹#›</a:t>
            </a:fld>
            <a:endParaRPr lang="en-US"/>
          </a:p>
        </p:txBody>
      </p:sp>
    </p:spTree>
    <p:extLst>
      <p:ext uri="{BB962C8B-B14F-4D97-AF65-F5344CB8AC3E}">
        <p14:creationId xmlns:p14="http://schemas.microsoft.com/office/powerpoint/2010/main" val="655492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24BB36-B66B-4A6B-A6F1-DE2D3205528D}"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56706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4BB36-B66B-4A6B-A6F1-DE2D3205528D}"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083068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4BB36-B66B-4A6B-A6F1-DE2D3205528D}"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678888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4BB36-B66B-4A6B-A6F1-DE2D3205528D}"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925999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24BB36-B66B-4A6B-A6F1-DE2D3205528D}"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351575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24BB36-B66B-4A6B-A6F1-DE2D3205528D}"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672773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24BB36-B66B-4A6B-A6F1-DE2D3205528D}" type="datetimeFigureOut">
              <a:rPr lang="en-US" smtClean="0"/>
              <a:t>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325087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24BB36-B66B-4A6B-A6F1-DE2D3205528D}" type="datetimeFigureOut">
              <a:rPr lang="en-US" smtClean="0"/>
              <a:t>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61667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4BB36-B66B-4A6B-A6F1-DE2D3205528D}" type="datetimeFigureOut">
              <a:rPr lang="en-US" smtClean="0"/>
              <a:t>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345601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6B24BB36-B66B-4A6B-A6F1-DE2D3205528D}"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92891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6B24BB36-B66B-4A6B-A6F1-DE2D3205528D}"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618550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B24BB36-B66B-4A6B-A6F1-DE2D3205528D}" type="datetimeFigureOut">
              <a:rPr lang="en-US" smtClean="0"/>
              <a:t>1/6/20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B5DF5436-99C3-40C9-98CA-AE87675486FE}" type="slidenum">
              <a:rPr lang="en-US" smtClean="0"/>
              <a:t>‹#›</a:t>
            </a:fld>
            <a:endParaRPr lang="en-US"/>
          </a:p>
        </p:txBody>
      </p:sp>
    </p:spTree>
    <p:extLst>
      <p:ext uri="{BB962C8B-B14F-4D97-AF65-F5344CB8AC3E}">
        <p14:creationId xmlns:p14="http://schemas.microsoft.com/office/powerpoint/2010/main" val="915397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2.png"/><Relationship Id="rId21" Type="http://schemas.openxmlformats.org/officeDocument/2006/relationships/image" Target="../media/image19.png"/><Relationship Id="rId7" Type="http://schemas.microsoft.com/office/2007/relationships/hdphoto" Target="../media/hdphoto1.wdp"/><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p:cNvSpPr/>
          <p:nvPr/>
        </p:nvSpPr>
        <p:spPr>
          <a:xfrm>
            <a:off x="35115154" y="14377979"/>
            <a:ext cx="1706209" cy="727578"/>
          </a:xfrm>
          <a:prstGeom prst="rect">
            <a:avLst/>
          </a:prstGeom>
          <a:gradFill flip="none" rotWithShape="1">
            <a:gsLst>
              <a:gs pos="0">
                <a:srgbClr val="594D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030A0"/>
              </a:solidFill>
            </a:endParaRPr>
          </a:p>
        </p:txBody>
      </p:sp>
      <p:sp>
        <p:nvSpPr>
          <p:cNvPr id="8" name="object 3">
            <a:extLst>
              <a:ext uri="{FF2B5EF4-FFF2-40B4-BE49-F238E27FC236}">
                <a16:creationId xmlns:a16="http://schemas.microsoft.com/office/drawing/2014/main" id="{F1ACB370-12B8-9C4D-9575-AAA02013EA82}"/>
              </a:ext>
            </a:extLst>
          </p:cNvPr>
          <p:cNvSpPr/>
          <p:nvPr/>
        </p:nvSpPr>
        <p:spPr>
          <a:xfrm>
            <a:off x="609598" y="398008"/>
            <a:ext cx="42699709" cy="3200400"/>
          </a:xfrm>
          <a:custGeom>
            <a:avLst/>
            <a:gdLst/>
            <a:ahLst/>
            <a:cxnLst/>
            <a:rect l="l" t="t" r="r" b="b"/>
            <a:pathLst>
              <a:path w="19679920" h="1682114">
                <a:moveTo>
                  <a:pt x="0" y="1681740"/>
                </a:moveTo>
                <a:lnTo>
                  <a:pt x="19679446" y="1681740"/>
                </a:lnTo>
                <a:lnTo>
                  <a:pt x="19679446" y="0"/>
                </a:lnTo>
                <a:lnTo>
                  <a:pt x="0" y="0"/>
                </a:lnTo>
                <a:lnTo>
                  <a:pt x="0" y="1681740"/>
                </a:lnTo>
                <a:close/>
              </a:path>
            </a:pathLst>
          </a:custGeom>
          <a:solidFill>
            <a:srgbClr val="000E2F"/>
          </a:solidFill>
        </p:spPr>
        <p:txBody>
          <a:bodyPr wrap="square" lIns="0" tIns="0" rIns="0" bIns="0" rtlCol="0"/>
          <a:lstStyle/>
          <a:p>
            <a:endParaRPr dirty="0"/>
          </a:p>
        </p:txBody>
      </p:sp>
      <p:sp>
        <p:nvSpPr>
          <p:cNvPr id="13" name="object 56">
            <a:extLst>
              <a:ext uri="{FF2B5EF4-FFF2-40B4-BE49-F238E27FC236}">
                <a16:creationId xmlns:a16="http://schemas.microsoft.com/office/drawing/2014/main" id="{8F729271-2147-2648-997D-B83AE6197BA0}"/>
              </a:ext>
            </a:extLst>
          </p:cNvPr>
          <p:cNvSpPr/>
          <p:nvPr/>
        </p:nvSpPr>
        <p:spPr>
          <a:xfrm>
            <a:off x="917519" y="1021125"/>
            <a:ext cx="3276600" cy="1371600"/>
          </a:xfrm>
          <a:prstGeom prst="rect">
            <a:avLst/>
          </a:prstGeom>
          <a:blipFill>
            <a:blip r:embed="rId2" cstate="print"/>
            <a:stretch>
              <a:fillRect/>
            </a:stretch>
          </a:blipFill>
        </p:spPr>
        <p:txBody>
          <a:bodyPr wrap="square" lIns="0" tIns="0" rIns="0" bIns="0" rtlCol="0"/>
          <a:lstStyle/>
          <a:p>
            <a:endParaRPr/>
          </a:p>
        </p:txBody>
      </p:sp>
      <p:sp>
        <p:nvSpPr>
          <p:cNvPr id="15" name="Text Placeholder 1">
            <a:extLst>
              <a:ext uri="{FF2B5EF4-FFF2-40B4-BE49-F238E27FC236}">
                <a16:creationId xmlns:a16="http://schemas.microsoft.com/office/drawing/2014/main" id="{CA729BA1-1CE2-7843-AAF3-40C47B0E2E9B}"/>
              </a:ext>
            </a:extLst>
          </p:cNvPr>
          <p:cNvSpPr txBox="1">
            <a:spLocks/>
          </p:cNvSpPr>
          <p:nvPr/>
        </p:nvSpPr>
        <p:spPr>
          <a:xfrm>
            <a:off x="11366660" y="2029688"/>
            <a:ext cx="21069300" cy="2055947"/>
          </a:xfrm>
          <a:prstGeom prst="rect">
            <a:avLst/>
          </a:prstGeom>
        </p:spPr>
        <p:txBody>
          <a:bodyPr vert="horz" lIns="91440" tIns="45720" rIns="91440" bIns="45720" rtlCol="0" anchor="ctr"/>
          <a:lstStyle>
            <a:defPPr>
              <a:defRPr lang="en-US"/>
            </a:defPPr>
            <a:lvl1pPr marL="0" algn="l"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618382" algn="ctr">
              <a:spcBef>
                <a:spcPts val="204"/>
              </a:spcBef>
            </a:pPr>
            <a:r>
              <a:rPr lang="en-US" sz="3600" spc="-10" dirty="0">
                <a:solidFill>
                  <a:srgbClr val="FFFFFF"/>
                </a:solidFill>
                <a:latin typeface="Arial" panose="020B0604020202020204" pitchFamily="34" charset="0"/>
                <a:cs typeface="Arial" panose="020B0604020202020204" pitchFamily="34" charset="0"/>
              </a:rPr>
              <a:t>Madeleine S. Gastonguay</a:t>
            </a:r>
            <a:r>
              <a:rPr lang="en-US" sz="3600" spc="-10" baseline="30000" dirty="0">
                <a:solidFill>
                  <a:srgbClr val="FFFFFF"/>
                </a:solidFill>
                <a:latin typeface="Arial" panose="020B0604020202020204" pitchFamily="34" charset="0"/>
                <a:cs typeface="Arial" panose="020B0604020202020204" pitchFamily="34" charset="0"/>
              </a:rPr>
              <a:t>1</a:t>
            </a:r>
            <a:r>
              <a:rPr lang="en-US" sz="3600" spc="-10" dirty="0">
                <a:solidFill>
                  <a:srgbClr val="FFFFFF"/>
                </a:solidFill>
                <a:latin typeface="Arial" panose="020B0604020202020204" pitchFamily="34" charset="0"/>
                <a:cs typeface="Arial" panose="020B0604020202020204" pitchFamily="34" charset="0"/>
              </a:rPr>
              <a:t>, Lauren Marazzi</a:t>
            </a:r>
            <a:r>
              <a:rPr lang="en-US" sz="3600" spc="-14" baseline="29914" dirty="0">
                <a:solidFill>
                  <a:srgbClr val="FFFFFF"/>
                </a:solidFill>
                <a:latin typeface="Arial" panose="020B0604020202020204" pitchFamily="34" charset="0"/>
                <a:cs typeface="Arial" panose="020B0604020202020204" pitchFamily="34" charset="0"/>
              </a:rPr>
              <a:t>1</a:t>
            </a:r>
            <a:r>
              <a:rPr lang="en-US" sz="3600" spc="-10" dirty="0">
                <a:solidFill>
                  <a:srgbClr val="FFFFFF"/>
                </a:solidFill>
                <a:latin typeface="Arial" panose="020B0604020202020204" pitchFamily="34" charset="0"/>
                <a:cs typeface="Arial" panose="020B0604020202020204" pitchFamily="34" charset="0"/>
              </a:rPr>
              <a:t>, </a:t>
            </a:r>
            <a:r>
              <a:rPr lang="en-US" sz="3600" spc="-20" dirty="0">
                <a:solidFill>
                  <a:srgbClr val="FFFFFF"/>
                </a:solidFill>
                <a:latin typeface="Arial" panose="020B0604020202020204" pitchFamily="34" charset="0"/>
                <a:cs typeface="Arial" panose="020B0604020202020204" pitchFamily="34" charset="0"/>
              </a:rPr>
              <a:t>Paola</a:t>
            </a:r>
            <a:r>
              <a:rPr lang="en-US" sz="3600" spc="10" dirty="0">
                <a:solidFill>
                  <a:srgbClr val="FFFFFF"/>
                </a:solidFill>
                <a:latin typeface="Arial" panose="020B0604020202020204" pitchFamily="34" charset="0"/>
                <a:cs typeface="Arial" panose="020B0604020202020204" pitchFamily="34" charset="0"/>
              </a:rPr>
              <a:t> </a:t>
            </a:r>
            <a:r>
              <a:rPr lang="en-US" sz="3600" spc="-20" dirty="0">
                <a:solidFill>
                  <a:srgbClr val="FFFFFF"/>
                </a:solidFill>
                <a:latin typeface="Arial" panose="020B0604020202020204" pitchFamily="34" charset="0"/>
                <a:cs typeface="Arial" panose="020B0604020202020204" pitchFamily="34" charset="0"/>
              </a:rPr>
              <a:t>Vera-Licona</a:t>
            </a:r>
            <a:r>
              <a:rPr lang="en-US" sz="3600" spc="-31" baseline="29914" dirty="0">
                <a:solidFill>
                  <a:srgbClr val="FFFFFF"/>
                </a:solidFill>
                <a:latin typeface="Arial" panose="020B0604020202020204" pitchFamily="34" charset="0"/>
                <a:cs typeface="Arial" panose="020B0604020202020204" pitchFamily="34" charset="0"/>
              </a:rPr>
              <a:t>1</a:t>
            </a:r>
            <a:endParaRPr lang="en-US" sz="3600" baseline="29914" dirty="0">
              <a:latin typeface="Arial" panose="020B0604020202020204" pitchFamily="34" charset="0"/>
              <a:cs typeface="Arial" panose="020B0604020202020204" pitchFamily="34" charset="0"/>
            </a:endParaRPr>
          </a:p>
          <a:p>
            <a:pPr marL="280730" indent="-230276" algn="ctr">
              <a:buFontTx/>
              <a:buAutoNum type="arabicPeriod"/>
              <a:tabLst>
                <a:tab pos="282023" algn="l"/>
              </a:tabLst>
            </a:pPr>
            <a:r>
              <a:rPr lang="en-US" sz="2500" spc="-10" dirty="0">
                <a:solidFill>
                  <a:srgbClr val="FFFFFF"/>
                </a:solidFill>
                <a:latin typeface="Arial" panose="020B0604020202020204" pitchFamily="34" charset="0"/>
                <a:cs typeface="Arial" panose="020B0604020202020204" pitchFamily="34" charset="0"/>
              </a:rPr>
              <a:t>Center for Quantitative </a:t>
            </a:r>
            <a:r>
              <a:rPr lang="en-US" sz="2500" dirty="0">
                <a:solidFill>
                  <a:srgbClr val="FFFFFF"/>
                </a:solidFill>
                <a:latin typeface="Arial" panose="020B0604020202020204" pitchFamily="34" charset="0"/>
                <a:cs typeface="Arial" panose="020B0604020202020204" pitchFamily="34" charset="0"/>
              </a:rPr>
              <a:t>Medicine, UConn </a:t>
            </a:r>
            <a:r>
              <a:rPr lang="en-US" sz="2500" spc="-10" dirty="0">
                <a:solidFill>
                  <a:srgbClr val="FFFFFF"/>
                </a:solidFill>
                <a:latin typeface="Arial" panose="020B0604020202020204" pitchFamily="34" charset="0"/>
                <a:cs typeface="Arial" panose="020B0604020202020204" pitchFamily="34" charset="0"/>
              </a:rPr>
              <a:t>Health, </a:t>
            </a:r>
            <a:r>
              <a:rPr lang="en-US" sz="2500" spc="-20" dirty="0">
                <a:solidFill>
                  <a:srgbClr val="FFFFFF"/>
                </a:solidFill>
                <a:latin typeface="Arial" panose="020B0604020202020204" pitchFamily="34" charset="0"/>
                <a:cs typeface="Arial" panose="020B0604020202020204" pitchFamily="34" charset="0"/>
              </a:rPr>
              <a:t>Farmington </a:t>
            </a:r>
            <a:r>
              <a:rPr lang="en-US" sz="2500" dirty="0">
                <a:solidFill>
                  <a:srgbClr val="FFFFFF"/>
                </a:solidFill>
                <a:latin typeface="Arial" panose="020B0604020202020204" pitchFamily="34" charset="0"/>
                <a:cs typeface="Arial" panose="020B0604020202020204" pitchFamily="34" charset="0"/>
              </a:rPr>
              <a:t>CT</a:t>
            </a:r>
            <a:r>
              <a:rPr lang="en-US" sz="2500" spc="20" dirty="0">
                <a:solidFill>
                  <a:srgbClr val="FFFFFF"/>
                </a:solidFill>
                <a:latin typeface="Arial" panose="020B0604020202020204" pitchFamily="34" charset="0"/>
                <a:cs typeface="Arial" panose="020B0604020202020204" pitchFamily="34" charset="0"/>
              </a:rPr>
              <a:t> </a:t>
            </a:r>
            <a:r>
              <a:rPr lang="en-US" sz="2500" dirty="0">
                <a:solidFill>
                  <a:srgbClr val="FFFFFF"/>
                </a:solidFill>
                <a:latin typeface="Arial" panose="020B0604020202020204" pitchFamily="34" charset="0"/>
                <a:cs typeface="Arial" panose="020B0604020202020204" pitchFamily="34" charset="0"/>
              </a:rPr>
              <a:t>06030</a:t>
            </a:r>
            <a:endParaRPr lang="en-US" sz="2500" dirty="0">
              <a:latin typeface="Arial" panose="020B0604020202020204" pitchFamily="34" charset="0"/>
              <a:cs typeface="Arial" panose="020B0604020202020204" pitchFamily="34" charset="0"/>
            </a:endParaRPr>
          </a:p>
        </p:txBody>
      </p:sp>
      <p:sp>
        <p:nvSpPr>
          <p:cNvPr id="16" name="Text Placeholder 3">
            <a:extLst>
              <a:ext uri="{FF2B5EF4-FFF2-40B4-BE49-F238E27FC236}">
                <a16:creationId xmlns:a16="http://schemas.microsoft.com/office/drawing/2014/main" id="{5A55FF4A-2EAE-6E47-B884-D912ECE2AA38}"/>
              </a:ext>
            </a:extLst>
          </p:cNvPr>
          <p:cNvSpPr txBox="1">
            <a:spLocks/>
          </p:cNvSpPr>
          <p:nvPr/>
        </p:nvSpPr>
        <p:spPr>
          <a:xfrm>
            <a:off x="7744356" y="317863"/>
            <a:ext cx="28402488" cy="2308324"/>
          </a:xfrm>
          <a:prstGeom prst="rect">
            <a:avLst/>
          </a:prstGeom>
        </p:spPr>
        <p:txBody>
          <a:bodyPr vert="horz" lIns="91440" tIns="45720" rIns="91440" bIns="45720" rtlCol="0" anchor="ctr"/>
          <a:lstStyle>
            <a:defPPr>
              <a:defRPr lang="en-US"/>
            </a:defPPr>
            <a:lvl1pPr marL="0" algn="r"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6600" b="1" kern="0" dirty="0">
                <a:solidFill>
                  <a:prstClr val="white"/>
                </a:solidFill>
                <a:latin typeface="Arial" panose="020B0604020202020204" pitchFamily="34" charset="0"/>
                <a:ea typeface="+mj-ea"/>
                <a:cs typeface="Arial" panose="020B0604020202020204" pitchFamily="34" charset="0"/>
              </a:rPr>
              <a:t>Identification of Combinations of Targets for Claudin-Low Triple Negative Breast Cancer Reversion</a:t>
            </a:r>
            <a:endParaRPr lang="en-US" sz="66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82AAA2C-06B2-EA43-82B8-073598F7032B}"/>
              </a:ext>
            </a:extLst>
          </p:cNvPr>
          <p:cNvSpPr txBox="1"/>
          <p:nvPr/>
        </p:nvSpPr>
        <p:spPr>
          <a:xfrm>
            <a:off x="609598" y="4759540"/>
            <a:ext cx="10316912" cy="9710351"/>
          </a:xfrm>
          <a:prstGeom prst="rect">
            <a:avLst/>
          </a:prstGeom>
          <a:noFill/>
        </p:spPr>
        <p:txBody>
          <a:bodyPr wrap="square" rtlCol="0">
            <a:spAutoFit/>
          </a:bodyPr>
          <a:lstStyle/>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b="1" dirty="0">
              <a:solidFill>
                <a:prstClr val="black"/>
              </a:solidFill>
              <a:latin typeface="Arial" panose="020B0604020202020204" pitchFamily="34" charset="0"/>
              <a:cs typeface="Arial" panose="020B0604020202020204" pitchFamily="34" charset="0"/>
            </a:endParaRPr>
          </a:p>
          <a:p>
            <a:pPr lvl="0" algn="just" defTabSz="1862907"/>
            <a:endParaRPr lang="en-US" sz="2500" b="1"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endParaRPr lang="en-US" sz="25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E5C8F80B-B164-294C-9E22-EE22971FECBE}"/>
              </a:ext>
            </a:extLst>
          </p:cNvPr>
          <p:cNvSpPr/>
          <p:nvPr/>
        </p:nvSpPr>
        <p:spPr>
          <a:xfrm>
            <a:off x="11285823" y="4748959"/>
            <a:ext cx="31762264" cy="1246495"/>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STEP 1. Reconstruction of Tumorigenic Network. </a:t>
            </a:r>
            <a:r>
              <a:rPr lang="en-US" sz="2500" dirty="0">
                <a:latin typeface="Arial" panose="020B0604020202020204" pitchFamily="34" charset="0"/>
                <a:cs typeface="Arial" panose="020B0604020202020204" pitchFamily="34" charset="0"/>
              </a:rPr>
              <a:t>RNA-</a:t>
            </a:r>
            <a:r>
              <a:rPr lang="en-US" sz="2500" dirty="0" err="1">
                <a:latin typeface="Arial" panose="020B0604020202020204" pitchFamily="34" charset="0"/>
                <a:cs typeface="Arial" panose="020B0604020202020204" pitchFamily="34" charset="0"/>
              </a:rPr>
              <a:t>seq</a:t>
            </a:r>
            <a:r>
              <a:rPr lang="en-US" sz="2500" dirty="0">
                <a:latin typeface="Arial" panose="020B0604020202020204" pitchFamily="34" charset="0"/>
                <a:cs typeface="Arial" panose="020B0604020202020204" pitchFamily="34" charset="0"/>
              </a:rPr>
              <a:t> data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for the CL TNBC cell line MDA-MB-231 and the normal breast cell line MCF10A was used to identify functionally related differentially expressed genes (</a:t>
            </a:r>
            <a:r>
              <a:rPr lang="en-US" sz="2500" dirty="0" err="1">
                <a:latin typeface="Arial" panose="020B0604020202020204" pitchFamily="34" charset="0"/>
                <a:cs typeface="Arial" panose="020B0604020202020204" pitchFamily="34" charset="0"/>
              </a:rPr>
              <a:t>FunDEGs</a:t>
            </a:r>
            <a:r>
              <a:rPr lang="en-US" sz="2500" dirty="0">
                <a:latin typeface="Arial" panose="020B0604020202020204" pitchFamily="34" charset="0"/>
                <a:cs typeface="Arial" panose="020B0604020202020204" pitchFamily="34" charset="0"/>
              </a:rPr>
              <a:t>). When identifying transcription factors and upstream master regulators of the </a:t>
            </a:r>
            <a:r>
              <a:rPr lang="en-US" sz="2500" dirty="0" err="1">
                <a:latin typeface="Arial" panose="020B0604020202020204" pitchFamily="34" charset="0"/>
                <a:cs typeface="Arial" panose="020B0604020202020204" pitchFamily="34" charset="0"/>
              </a:rPr>
              <a:t>FunDEGs</a:t>
            </a:r>
            <a:r>
              <a:rPr lang="en-US" sz="2500" dirty="0">
                <a:latin typeface="Arial" panose="020B0604020202020204" pitchFamily="34" charset="0"/>
                <a:cs typeface="Arial" panose="020B0604020202020204" pitchFamily="34" charset="0"/>
              </a:rPr>
              <a:t>, we used bisulfite data</a:t>
            </a:r>
            <a:r>
              <a:rPr lang="en-US" sz="2500" baseline="30000" dirty="0">
                <a:latin typeface="Arial" panose="020B0604020202020204" pitchFamily="34" charset="0"/>
                <a:cs typeface="Arial" panose="020B0604020202020204" pitchFamily="34" charset="0"/>
              </a:rPr>
              <a:t>20</a:t>
            </a:r>
            <a:r>
              <a:rPr lang="en-US" sz="2500" dirty="0">
                <a:latin typeface="Arial" panose="020B0604020202020204" pitchFamily="34" charset="0"/>
                <a:cs typeface="Arial" panose="020B0604020202020204" pitchFamily="34" charset="0"/>
              </a:rPr>
              <a:t> and mass spectrometry data</a:t>
            </a:r>
            <a:r>
              <a:rPr lang="en-US" sz="2500" baseline="30000" dirty="0">
                <a:latin typeface="Arial" panose="020B0604020202020204" pitchFamily="34" charset="0"/>
                <a:cs typeface="Arial" panose="020B0604020202020204" pitchFamily="34" charset="0"/>
              </a:rPr>
              <a:t>21</a:t>
            </a:r>
            <a:r>
              <a:rPr lang="en-US" sz="2500" dirty="0">
                <a:latin typeface="Arial" panose="020B0604020202020204" pitchFamily="34" charset="0"/>
                <a:cs typeface="Arial" panose="020B0604020202020204" pitchFamily="34" charset="0"/>
              </a:rPr>
              <a:t> for MDA-MB-231 to incorporate the epigenetics and protein abundance of the tumor, respectively. We also considered Single Nucleotide Variation and Copy Number Variation profiles for MDA-MB-231 taken from the Catalog of Somatic Mutations in Cancer (COSMIC)</a:t>
            </a:r>
            <a:r>
              <a:rPr lang="en-US" sz="2500" baseline="30000" dirty="0">
                <a:latin typeface="Arial" panose="020B0604020202020204" pitchFamily="34" charset="0"/>
                <a:cs typeface="Arial" panose="020B0604020202020204" pitchFamily="34" charset="0"/>
              </a:rPr>
              <a:t>22 </a:t>
            </a:r>
            <a:r>
              <a:rPr lang="en-US" sz="2500" dirty="0">
                <a:latin typeface="Arial" panose="020B0604020202020204" pitchFamily="34" charset="0"/>
                <a:cs typeface="Arial" panose="020B0604020202020204" pitchFamily="34" charset="0"/>
              </a:rPr>
              <a:t>(Fig 3).</a:t>
            </a:r>
          </a:p>
        </p:txBody>
      </p:sp>
      <p:sp>
        <p:nvSpPr>
          <p:cNvPr id="59" name="object 37">
            <a:extLst>
              <a:ext uri="{FF2B5EF4-FFF2-40B4-BE49-F238E27FC236}">
                <a16:creationId xmlns:a16="http://schemas.microsoft.com/office/drawing/2014/main" id="{0C740079-204C-A846-8164-018F7CEAF6DA}"/>
              </a:ext>
            </a:extLst>
          </p:cNvPr>
          <p:cNvSpPr txBox="1"/>
          <p:nvPr/>
        </p:nvSpPr>
        <p:spPr>
          <a:xfrm>
            <a:off x="34530474" y="22951064"/>
            <a:ext cx="8742135" cy="5024883"/>
          </a:xfrm>
          <a:prstGeom prst="rect">
            <a:avLst/>
          </a:prstGeom>
        </p:spPr>
        <p:txBody>
          <a:bodyPr vert="horz" wrap="square" lIns="0" tIns="23286" rIns="0" bIns="0" rtlCol="0">
            <a:spAutoFit/>
          </a:bodyPr>
          <a:lstStyle/>
          <a:p>
            <a:pPr algn="just"/>
            <a:r>
              <a:rPr lang="en-US" sz="2500" dirty="0">
                <a:latin typeface="Arial" panose="020B0604020202020204" pitchFamily="34" charset="0"/>
                <a:cs typeface="Arial" panose="020B0604020202020204" pitchFamily="34" charset="0"/>
              </a:rPr>
              <a:t>We have successfully constructed a pipeline for the reconstruction of a CL TNBC signaling network. Based on preliminary data, we were able to capture known TNBC dysregulated genes, as well as genes related to EMT and Stemness, two characteristics of CL TNBC.</a:t>
            </a:r>
          </a:p>
          <a:p>
            <a:pPr algn="just"/>
            <a:r>
              <a:rPr lang="en-US" sz="2500" dirty="0">
                <a:latin typeface="Arial" panose="020B0604020202020204" pitchFamily="34" charset="0"/>
                <a:cs typeface="Arial" panose="020B0604020202020204" pitchFamily="34" charset="0"/>
              </a:rPr>
              <a:t>Our </a:t>
            </a:r>
            <a:r>
              <a:rPr lang="en-US" sz="2500" i="1" dirty="0">
                <a:latin typeface="Arial" panose="020B0604020202020204" pitchFamily="34" charset="0"/>
                <a:cs typeface="Arial" panose="020B0604020202020204" pitchFamily="34" charset="0"/>
              </a:rPr>
              <a:t>in silico </a:t>
            </a:r>
            <a:r>
              <a:rPr lang="en-US" sz="2500" dirty="0">
                <a:latin typeface="Arial" panose="020B0604020202020204" pitchFamily="34" charset="0"/>
                <a:cs typeface="Arial" panose="020B0604020202020204" pitchFamily="34" charset="0"/>
              </a:rPr>
              <a:t>perturbation screenings did generate different Tumor Reversion Sets whose override have the potential to shift the resulting attractor away from the cancerous attractor and towards the normal attractor.</a:t>
            </a:r>
          </a:p>
          <a:p>
            <a:pPr algn="just"/>
            <a:r>
              <a:rPr lang="en-US" sz="2500" dirty="0">
                <a:latin typeface="Arial" panose="020B0604020202020204" pitchFamily="34" charset="0"/>
                <a:cs typeface="Arial" panose="020B0604020202020204" pitchFamily="34" charset="0"/>
              </a:rPr>
              <a:t>Future work includes prioritizing tumor reversion sets to select a few for experimental validation. We plan to extend our analysis with dynamical modeling to compare results and potentially obtain additional therapeutic targets.</a:t>
            </a:r>
          </a:p>
        </p:txBody>
      </p:sp>
      <p:sp>
        <p:nvSpPr>
          <p:cNvPr id="65" name="object 12">
            <a:extLst>
              <a:ext uri="{FF2B5EF4-FFF2-40B4-BE49-F238E27FC236}">
                <a16:creationId xmlns:a16="http://schemas.microsoft.com/office/drawing/2014/main" id="{102670DF-3E93-0144-A999-099039309C26}"/>
              </a:ext>
            </a:extLst>
          </p:cNvPr>
          <p:cNvSpPr/>
          <p:nvPr/>
        </p:nvSpPr>
        <p:spPr>
          <a:xfrm>
            <a:off x="34567171" y="21964118"/>
            <a:ext cx="8742135"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a:p>
        </p:txBody>
      </p:sp>
      <p:sp>
        <p:nvSpPr>
          <p:cNvPr id="70" name="object 13">
            <a:extLst>
              <a:ext uri="{FF2B5EF4-FFF2-40B4-BE49-F238E27FC236}">
                <a16:creationId xmlns:a16="http://schemas.microsoft.com/office/drawing/2014/main" id="{8B599741-4C2D-DF43-B937-8308FE148223}"/>
              </a:ext>
            </a:extLst>
          </p:cNvPr>
          <p:cNvSpPr txBox="1"/>
          <p:nvPr/>
        </p:nvSpPr>
        <p:spPr>
          <a:xfrm>
            <a:off x="36296211" y="22035594"/>
            <a:ext cx="5284054"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DISCUSSION</a:t>
            </a:r>
            <a:endParaRPr sz="4300" dirty="0">
              <a:latin typeface="Acumin Pro"/>
              <a:cs typeface="Acumin Pro"/>
            </a:endParaRPr>
          </a:p>
        </p:txBody>
      </p:sp>
      <p:sp>
        <p:nvSpPr>
          <p:cNvPr id="63" name="object 12">
            <a:extLst>
              <a:ext uri="{FF2B5EF4-FFF2-40B4-BE49-F238E27FC236}">
                <a16:creationId xmlns:a16="http://schemas.microsoft.com/office/drawing/2014/main" id="{B1B0F66B-5447-D641-836D-411471E7CD4D}"/>
              </a:ext>
            </a:extLst>
          </p:cNvPr>
          <p:cNvSpPr/>
          <p:nvPr/>
        </p:nvSpPr>
        <p:spPr>
          <a:xfrm>
            <a:off x="11315699" y="3792314"/>
            <a:ext cx="31993608"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sz="4300" dirty="0">
              <a:solidFill>
                <a:schemeClr val="bg1"/>
              </a:solidFill>
              <a:latin typeface="Acumin Pro"/>
            </a:endParaRPr>
          </a:p>
        </p:txBody>
      </p:sp>
      <p:sp>
        <p:nvSpPr>
          <p:cNvPr id="19" name="object 12">
            <a:extLst>
              <a:ext uri="{FF2B5EF4-FFF2-40B4-BE49-F238E27FC236}">
                <a16:creationId xmlns:a16="http://schemas.microsoft.com/office/drawing/2014/main" id="{7BBC56EE-8D6E-F34A-96CB-4A2EA2F4B451}"/>
              </a:ext>
            </a:extLst>
          </p:cNvPr>
          <p:cNvSpPr>
            <a:spLocks/>
          </p:cNvSpPr>
          <p:nvPr/>
        </p:nvSpPr>
        <p:spPr>
          <a:xfrm>
            <a:off x="588434" y="3792923"/>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20" name="object 13">
            <a:extLst>
              <a:ext uri="{FF2B5EF4-FFF2-40B4-BE49-F238E27FC236}">
                <a16:creationId xmlns:a16="http://schemas.microsoft.com/office/drawing/2014/main" id="{EC258659-233E-6A4B-8CE1-5AEF6C3EEDBA}"/>
              </a:ext>
            </a:extLst>
          </p:cNvPr>
          <p:cNvSpPr txBox="1"/>
          <p:nvPr/>
        </p:nvSpPr>
        <p:spPr>
          <a:xfrm>
            <a:off x="3292295" y="3864398"/>
            <a:ext cx="4967327" cy="689152"/>
          </a:xfrm>
          <a:prstGeom prst="rect">
            <a:avLst/>
          </a:prstGeom>
        </p:spPr>
        <p:txBody>
          <a:bodyPr vert="horz" wrap="square" lIns="0" tIns="27167" rIns="0" bIns="0" rtlCol="0">
            <a:spAutoFit/>
          </a:bodyPr>
          <a:lstStyle/>
          <a:p>
            <a:pPr marL="25874" algn="ctr">
              <a:spcBef>
                <a:spcPts val="214"/>
              </a:spcBef>
            </a:pPr>
            <a:r>
              <a:rPr sz="4300" spc="10" dirty="0">
                <a:solidFill>
                  <a:srgbClr val="FFFFFF"/>
                </a:solidFill>
                <a:latin typeface="Acumin Pro"/>
                <a:cs typeface="Acumin Pro"/>
              </a:rPr>
              <a:t>INTRODUCTION</a:t>
            </a:r>
            <a:endParaRPr sz="4300" dirty="0">
              <a:latin typeface="Acumin Pro"/>
              <a:cs typeface="Acumin Pro"/>
            </a:endParaRPr>
          </a:p>
        </p:txBody>
      </p:sp>
      <p:sp>
        <p:nvSpPr>
          <p:cNvPr id="69" name="object 13">
            <a:extLst>
              <a:ext uri="{FF2B5EF4-FFF2-40B4-BE49-F238E27FC236}">
                <a16:creationId xmlns:a16="http://schemas.microsoft.com/office/drawing/2014/main" id="{B9096B57-3DE5-DB4B-B75F-44227FAD716E}"/>
              </a:ext>
            </a:extLst>
          </p:cNvPr>
          <p:cNvSpPr txBox="1"/>
          <p:nvPr/>
        </p:nvSpPr>
        <p:spPr>
          <a:xfrm>
            <a:off x="25297582" y="3863790"/>
            <a:ext cx="4029842"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METHODS</a:t>
            </a:r>
            <a:endParaRPr sz="4300" dirty="0">
              <a:latin typeface="Acumin Pro"/>
              <a:cs typeface="Acumin Pro"/>
            </a:endParaRPr>
          </a:p>
        </p:txBody>
      </p:sp>
      <p:grpSp>
        <p:nvGrpSpPr>
          <p:cNvPr id="77" name="Group 76">
            <a:extLst>
              <a:ext uri="{FF2B5EF4-FFF2-40B4-BE49-F238E27FC236}">
                <a16:creationId xmlns:a16="http://schemas.microsoft.com/office/drawing/2014/main" id="{AC5F1058-29AB-FC4D-A463-F7F487B558C5}"/>
              </a:ext>
            </a:extLst>
          </p:cNvPr>
          <p:cNvGrpSpPr>
            <a:grpSpLocks noChangeAspect="1"/>
          </p:cNvGrpSpPr>
          <p:nvPr/>
        </p:nvGrpSpPr>
        <p:grpSpPr>
          <a:xfrm>
            <a:off x="21745317" y="6465352"/>
            <a:ext cx="21563989" cy="6868816"/>
            <a:chOff x="1660695" y="5384876"/>
            <a:chExt cx="41132370" cy="13101980"/>
          </a:xfrm>
        </p:grpSpPr>
        <p:pic>
          <p:nvPicPr>
            <p:cNvPr id="78" name="Picture 77">
              <a:extLst>
                <a:ext uri="{FF2B5EF4-FFF2-40B4-BE49-F238E27FC236}">
                  <a16:creationId xmlns:a16="http://schemas.microsoft.com/office/drawing/2014/main" id="{59A9FA46-45A9-2C44-9CE9-B2F5ED108E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0695" y="5384876"/>
              <a:ext cx="41132370" cy="13086004"/>
            </a:xfrm>
            <a:prstGeom prst="rect">
              <a:avLst/>
            </a:prstGeom>
          </p:spPr>
        </p:pic>
        <p:sp>
          <p:nvSpPr>
            <p:cNvPr id="79" name="Rectangle 78">
              <a:extLst>
                <a:ext uri="{FF2B5EF4-FFF2-40B4-BE49-F238E27FC236}">
                  <a16:creationId xmlns:a16="http://schemas.microsoft.com/office/drawing/2014/main" id="{1C214E08-516D-D341-A003-667A70F31FFE}"/>
                </a:ext>
              </a:extLst>
            </p:cNvPr>
            <p:cNvSpPr/>
            <p:nvPr/>
          </p:nvSpPr>
          <p:spPr>
            <a:xfrm>
              <a:off x="33588425" y="15066309"/>
              <a:ext cx="3800373" cy="342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483518E0-FFDF-2645-B98B-DC233E4C7DDE}"/>
                </a:ext>
              </a:extLst>
            </p:cNvPr>
            <p:cNvPicPr>
              <a:picLocks noChangeAspect="1"/>
            </p:cNvPicPr>
            <p:nvPr/>
          </p:nvPicPr>
          <p:blipFill rotWithShape="1">
            <a:blip r:embed="rId4"/>
            <a:srcRect l="3430"/>
            <a:stretch/>
          </p:blipFill>
          <p:spPr>
            <a:xfrm>
              <a:off x="35919120" y="13431067"/>
              <a:ext cx="2658805" cy="2391500"/>
            </a:xfrm>
            <a:prstGeom prst="rect">
              <a:avLst/>
            </a:prstGeom>
          </p:spPr>
        </p:pic>
        <p:pic>
          <p:nvPicPr>
            <p:cNvPr id="81" name="Picture 80">
              <a:extLst>
                <a:ext uri="{FF2B5EF4-FFF2-40B4-BE49-F238E27FC236}">
                  <a16:creationId xmlns:a16="http://schemas.microsoft.com/office/drawing/2014/main" id="{5ECBE8E4-141F-E14C-9CC5-C3CA6B897E1F}"/>
                </a:ext>
              </a:extLst>
            </p:cNvPr>
            <p:cNvPicPr>
              <a:picLocks noChangeAspect="1"/>
            </p:cNvPicPr>
            <p:nvPr/>
          </p:nvPicPr>
          <p:blipFill>
            <a:blip r:embed="rId5"/>
            <a:stretch>
              <a:fillRect/>
            </a:stretch>
          </p:blipFill>
          <p:spPr>
            <a:xfrm>
              <a:off x="35381377" y="15822567"/>
              <a:ext cx="3734290" cy="1046422"/>
            </a:xfrm>
            <a:prstGeom prst="rect">
              <a:avLst/>
            </a:prstGeom>
          </p:spPr>
        </p:pic>
        <p:sp>
          <p:nvSpPr>
            <p:cNvPr id="82" name="Rectangle 81">
              <a:extLst>
                <a:ext uri="{FF2B5EF4-FFF2-40B4-BE49-F238E27FC236}">
                  <a16:creationId xmlns:a16="http://schemas.microsoft.com/office/drawing/2014/main" id="{E4A48AD0-A52F-EA4C-ACD6-EEDC91E0B9CF}"/>
                </a:ext>
              </a:extLst>
            </p:cNvPr>
            <p:cNvSpPr/>
            <p:nvPr/>
          </p:nvSpPr>
          <p:spPr>
            <a:xfrm>
              <a:off x="35112960" y="14977338"/>
              <a:ext cx="949715" cy="664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295B9F32-CE93-2740-8474-1DDEAD00D70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7647" y1="73077" x2="67647" y2="73077"/>
                        </a14:backgroundRemoval>
                      </a14:imgEffect>
                    </a14:imgLayer>
                  </a14:imgProps>
                </a:ext>
              </a:extLst>
            </a:blip>
            <a:stretch>
              <a:fillRect/>
            </a:stretch>
          </p:blipFill>
          <p:spPr>
            <a:xfrm rot="5400000">
              <a:off x="35506126" y="14502069"/>
              <a:ext cx="431800" cy="681297"/>
            </a:xfrm>
            <a:prstGeom prst="rect">
              <a:avLst/>
            </a:prstGeom>
          </p:spPr>
        </p:pic>
        <p:pic>
          <p:nvPicPr>
            <p:cNvPr id="84" name="Picture 83">
              <a:extLst>
                <a:ext uri="{FF2B5EF4-FFF2-40B4-BE49-F238E27FC236}">
                  <a16:creationId xmlns:a16="http://schemas.microsoft.com/office/drawing/2014/main" id="{F99764D3-5D7A-3840-81BE-A668A6AF36EB}"/>
                </a:ext>
              </a:extLst>
            </p:cNvPr>
            <p:cNvPicPr>
              <a:picLocks noChangeAspect="1"/>
            </p:cNvPicPr>
            <p:nvPr/>
          </p:nvPicPr>
          <p:blipFill>
            <a:blip r:embed="rId8"/>
            <a:stretch>
              <a:fillRect/>
            </a:stretch>
          </p:blipFill>
          <p:spPr>
            <a:xfrm>
              <a:off x="32715299" y="15642163"/>
              <a:ext cx="2262998" cy="1864878"/>
            </a:xfrm>
            <a:prstGeom prst="rect">
              <a:avLst/>
            </a:prstGeom>
          </p:spPr>
        </p:pic>
        <p:pic>
          <p:nvPicPr>
            <p:cNvPr id="85" name="Picture 84">
              <a:extLst>
                <a:ext uri="{FF2B5EF4-FFF2-40B4-BE49-F238E27FC236}">
                  <a16:creationId xmlns:a16="http://schemas.microsoft.com/office/drawing/2014/main" id="{98EEC169-946E-FC45-8854-3D93C65EDF50}"/>
                </a:ext>
              </a:extLst>
            </p:cNvPr>
            <p:cNvPicPr>
              <a:picLocks noChangeAspect="1"/>
            </p:cNvPicPr>
            <p:nvPr/>
          </p:nvPicPr>
          <p:blipFill>
            <a:blip r:embed="rId9"/>
            <a:stretch>
              <a:fillRect/>
            </a:stretch>
          </p:blipFill>
          <p:spPr>
            <a:xfrm>
              <a:off x="33568014" y="15029044"/>
              <a:ext cx="685800" cy="635000"/>
            </a:xfrm>
            <a:prstGeom prst="rect">
              <a:avLst/>
            </a:prstGeom>
          </p:spPr>
        </p:pic>
        <p:sp>
          <p:nvSpPr>
            <p:cNvPr id="86" name="Rectangle 85">
              <a:extLst>
                <a:ext uri="{FF2B5EF4-FFF2-40B4-BE49-F238E27FC236}">
                  <a16:creationId xmlns:a16="http://schemas.microsoft.com/office/drawing/2014/main" id="{8936029A-FAB5-0145-8ECA-23AC29508CA8}"/>
                </a:ext>
              </a:extLst>
            </p:cNvPr>
            <p:cNvSpPr/>
            <p:nvPr/>
          </p:nvSpPr>
          <p:spPr>
            <a:xfrm>
              <a:off x="31177923" y="12232640"/>
              <a:ext cx="1530945" cy="5059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89D4867-662D-1F44-90B6-D1B7837992FB}"/>
                </a:ext>
              </a:extLst>
            </p:cNvPr>
            <p:cNvSpPr/>
            <p:nvPr/>
          </p:nvSpPr>
          <p:spPr>
            <a:xfrm>
              <a:off x="30683200" y="15459283"/>
              <a:ext cx="1158240" cy="796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88798DB-40DA-FB4D-8FEF-D833F4959457}"/>
                </a:ext>
              </a:extLst>
            </p:cNvPr>
            <p:cNvSpPr/>
            <p:nvPr/>
          </p:nvSpPr>
          <p:spPr>
            <a:xfrm>
              <a:off x="26093530" y="12987130"/>
              <a:ext cx="5353879" cy="3587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3776E527-1F55-F04B-8366-FD9F917C95BC}"/>
                </a:ext>
              </a:extLst>
            </p:cNvPr>
            <p:cNvPicPr>
              <a:picLocks noChangeAspect="1"/>
            </p:cNvPicPr>
            <p:nvPr/>
          </p:nvPicPr>
          <p:blipFill>
            <a:blip r:embed="rId10"/>
            <a:stretch>
              <a:fillRect/>
            </a:stretch>
          </p:blipFill>
          <p:spPr>
            <a:xfrm>
              <a:off x="27588553" y="12990830"/>
              <a:ext cx="4889500" cy="3543300"/>
            </a:xfrm>
            <a:prstGeom prst="rect">
              <a:avLst/>
            </a:prstGeom>
          </p:spPr>
        </p:pic>
      </p:grpSp>
      <p:sp>
        <p:nvSpPr>
          <p:cNvPr id="30" name="object 59">
            <a:extLst>
              <a:ext uri="{FF2B5EF4-FFF2-40B4-BE49-F238E27FC236}">
                <a16:creationId xmlns:a16="http://schemas.microsoft.com/office/drawing/2014/main" id="{75B6A4DF-1017-914F-BA3A-FD70D56A0C2E}"/>
              </a:ext>
            </a:extLst>
          </p:cNvPr>
          <p:cNvSpPr txBox="1"/>
          <p:nvPr/>
        </p:nvSpPr>
        <p:spPr>
          <a:xfrm>
            <a:off x="21868267" y="12552536"/>
            <a:ext cx="9333400" cy="303126"/>
          </a:xfrm>
          <a:prstGeom prst="rect">
            <a:avLst/>
          </a:prstGeom>
        </p:spPr>
        <p:txBody>
          <a:bodyPr vert="horz" wrap="square" lIns="0" tIns="25874" rIns="0" bIns="0" rtlCol="0">
            <a:spAutoFit/>
          </a:bodyPr>
          <a:lstStyle/>
          <a:p>
            <a:r>
              <a:rPr lang="en-US" sz="1800" b="1" dirty="0">
                <a:latin typeface="Garamond"/>
                <a:cs typeface="Garamond"/>
              </a:rPr>
              <a:t>Figure 3.</a:t>
            </a:r>
            <a:r>
              <a:rPr lang="en-US" sz="1800" dirty="0">
                <a:latin typeface="Garamond"/>
                <a:cs typeface="Garamond"/>
              </a:rPr>
              <a:t> </a:t>
            </a:r>
            <a:r>
              <a:rPr lang="en-US" sz="1800" b="1" dirty="0">
                <a:latin typeface="Garamond"/>
                <a:cs typeface="Garamond"/>
              </a:rPr>
              <a:t>Pipeline for the  Data-Driven Reconstruction of the Tumorigenic Signaling Network</a:t>
            </a:r>
          </a:p>
        </p:txBody>
      </p:sp>
      <p:sp>
        <p:nvSpPr>
          <p:cNvPr id="92" name="TextBox 91">
            <a:extLst>
              <a:ext uri="{FF2B5EF4-FFF2-40B4-BE49-F238E27FC236}">
                <a16:creationId xmlns:a16="http://schemas.microsoft.com/office/drawing/2014/main" id="{7C6535EC-13CE-2B44-A1D5-B957FA994BE6}"/>
              </a:ext>
            </a:extLst>
          </p:cNvPr>
          <p:cNvSpPr txBox="1"/>
          <p:nvPr/>
        </p:nvSpPr>
        <p:spPr>
          <a:xfrm>
            <a:off x="11285823" y="23013125"/>
            <a:ext cx="10976146" cy="6632585"/>
          </a:xfrm>
          <a:prstGeom prst="rect">
            <a:avLst/>
          </a:prstGeom>
          <a:noFill/>
        </p:spPr>
        <p:txBody>
          <a:bodyPr wrap="square" rtlCol="0">
            <a:spAutoFit/>
          </a:bodyPr>
          <a:lstStyle/>
          <a:p>
            <a:pPr algn="just"/>
            <a:r>
              <a:rPr lang="en-US" sz="2500" b="1" dirty="0" err="1">
                <a:latin typeface="Arial" panose="020B0604020202020204" pitchFamily="34" charset="0"/>
                <a:cs typeface="Arial" panose="020B0604020202020204" pitchFamily="34" charset="0"/>
              </a:rPr>
              <a:t>Claudin</a:t>
            </a:r>
            <a:r>
              <a:rPr lang="en-US" sz="2500" b="1" dirty="0">
                <a:latin typeface="Arial" panose="020B0604020202020204" pitchFamily="34" charset="0"/>
                <a:cs typeface="Arial" panose="020B0604020202020204" pitchFamily="34" charset="0"/>
              </a:rPr>
              <a:t>-Low TNBC Network.</a:t>
            </a:r>
            <a:r>
              <a:rPr lang="en-US" sz="2500" dirty="0">
                <a:latin typeface="Arial" panose="020B0604020202020204" pitchFamily="34" charset="0"/>
                <a:cs typeface="Arial" panose="020B0604020202020204" pitchFamily="34" charset="0"/>
              </a:rPr>
              <a:t> The constructed network has 230 nodes and 583 edges (Fig 7). 90 of the nodes are hallmarks of cancer, 27 are breast disease ontology associated, and 4 are </a:t>
            </a:r>
            <a:r>
              <a:rPr lang="en-US" sz="2500" dirty="0" err="1">
                <a:latin typeface="Arial" panose="020B0604020202020204" pitchFamily="34" charset="0"/>
                <a:cs typeface="Arial" panose="020B0604020202020204" pitchFamily="34" charset="0"/>
              </a:rPr>
              <a:t>claudin</a:t>
            </a:r>
            <a:r>
              <a:rPr lang="en-US" sz="2500" dirty="0">
                <a:latin typeface="Arial" panose="020B0604020202020204" pitchFamily="34" charset="0"/>
                <a:cs typeface="Arial" panose="020B0604020202020204" pitchFamily="34" charset="0"/>
              </a:rPr>
              <a:t>-low markers. 142 of the network nodes are in the ACSN. (SOURCES)</a:t>
            </a:r>
          </a:p>
          <a:p>
            <a:pPr algn="just"/>
            <a:endParaRPr lang="en-US" sz="2500" b="1" dirty="0">
              <a:latin typeface="Arial" panose="020B0604020202020204" pitchFamily="34" charset="0"/>
              <a:cs typeface="Arial" panose="020B0604020202020204" pitchFamily="34" charset="0"/>
            </a:endParaRPr>
          </a:p>
          <a:p>
            <a:pPr algn="just"/>
            <a:r>
              <a:rPr lang="en-US" sz="2500" b="1" dirty="0">
                <a:latin typeface="Arial" panose="020B0604020202020204" pitchFamily="34" charset="0"/>
                <a:cs typeface="Arial" panose="020B0604020202020204" pitchFamily="34" charset="0"/>
              </a:rPr>
              <a:t>Attractor Landscape Estimation and Unsupervised Attractor Classification. </a:t>
            </a:r>
            <a:r>
              <a:rPr lang="en-US" sz="2500" dirty="0">
                <a:latin typeface="Arial" panose="020B0604020202020204" pitchFamily="34" charset="0"/>
                <a:cs typeface="Arial" panose="020B0604020202020204" pitchFamily="34" charset="0"/>
              </a:rPr>
              <a:t>All attractors were classified with K-Means using 6 centroids. The MCF10A and MDA-MB-231 attractors appeared in different clusters (</a:t>
            </a:r>
            <a:r>
              <a:rPr lang="en-US" sz="2500">
                <a:latin typeface="Arial" panose="020B0604020202020204" pitchFamily="34" charset="0"/>
                <a:cs typeface="Arial" panose="020B0604020202020204" pitchFamily="34" charset="0"/>
              </a:rPr>
              <a:t>Fig 8).</a:t>
            </a:r>
            <a:endParaRPr lang="en-US" sz="2500" dirty="0">
              <a:latin typeface="Arial" panose="020B0604020202020204" pitchFamily="34" charset="0"/>
              <a:cs typeface="Arial" panose="020B0604020202020204" pitchFamily="34" charset="0"/>
            </a:endParaRPr>
          </a:p>
          <a:p>
            <a:pPr algn="just"/>
            <a:r>
              <a:rPr lang="en-US" sz="2500" dirty="0">
                <a:latin typeface="Arial" panose="020B0604020202020204" pitchFamily="34" charset="0"/>
                <a:cs typeface="Arial" panose="020B0604020202020204" pitchFamily="34" charset="0"/>
              </a:rPr>
              <a:t> </a:t>
            </a:r>
          </a:p>
          <a:p>
            <a:pPr algn="just"/>
            <a:r>
              <a:rPr lang="en-US" sz="2500" b="1" dirty="0">
                <a:latin typeface="Arial" panose="020B0604020202020204" pitchFamily="34" charset="0"/>
                <a:cs typeface="Arial" panose="020B0604020202020204" pitchFamily="34" charset="0"/>
              </a:rPr>
              <a:t>FC Control Analysis.</a:t>
            </a:r>
            <a:r>
              <a:rPr lang="en-US" sz="2500" dirty="0">
                <a:latin typeface="Arial" panose="020B0604020202020204" pitchFamily="34" charset="0"/>
                <a:cs typeface="Arial" panose="020B0604020202020204" pitchFamily="34" charset="0"/>
              </a:rPr>
              <a:t> We identified 6 different FC sets in network. Each FC set contained 28 source nodes and 14 FVS nodes. We randomly chose 100,000 perturbations of the 14 FVS nodes and simulated their resulting attractors. We found a perturbation of the FC that can shift the network from the tumorigenic to normal attractor:</a:t>
            </a:r>
            <a:endParaRPr lang="en-US" sz="2500" dirty="0">
              <a:latin typeface="Arial"/>
              <a:cs typeface="Arial"/>
            </a:endParaRPr>
          </a:p>
          <a:p>
            <a:pPr algn="just"/>
            <a:endParaRPr lang="en-US" sz="2500" dirty="0">
              <a:latin typeface="Arial" panose="020B0604020202020204" pitchFamily="34" charset="0"/>
              <a:cs typeface="Arial" panose="020B0604020202020204" pitchFamily="34" charset="0"/>
            </a:endParaRPr>
          </a:p>
          <a:p>
            <a:pPr algn="just"/>
            <a:r>
              <a:rPr lang="en-US" sz="2500" dirty="0">
                <a:latin typeface="Arial" panose="020B0604020202020204" pitchFamily="34" charset="0"/>
                <a:cs typeface="Arial" panose="020B0604020202020204" pitchFamily="34" charset="0"/>
              </a:rPr>
              <a:t>Include FC nodes and discuss literature….</a:t>
            </a:r>
          </a:p>
        </p:txBody>
      </p:sp>
      <p:cxnSp>
        <p:nvCxnSpPr>
          <p:cNvPr id="4" name="Straight Connector 3"/>
          <p:cNvCxnSpPr/>
          <p:nvPr/>
        </p:nvCxnSpPr>
        <p:spPr>
          <a:xfrm>
            <a:off x="813237" y="32453763"/>
            <a:ext cx="42264726" cy="81316"/>
          </a:xfrm>
          <a:prstGeom prst="line">
            <a:avLst/>
          </a:prstGeom>
          <a:ln>
            <a:solidFill>
              <a:srgbClr val="000E2F"/>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7BF55D1-7872-514D-B74A-DDF25E553FF3}"/>
              </a:ext>
            </a:extLst>
          </p:cNvPr>
          <p:cNvGrpSpPr/>
          <p:nvPr/>
        </p:nvGrpSpPr>
        <p:grpSpPr>
          <a:xfrm>
            <a:off x="563915" y="29339848"/>
            <a:ext cx="10332720" cy="832104"/>
            <a:chOff x="563915" y="28916780"/>
            <a:chExt cx="10332720" cy="832104"/>
          </a:xfrm>
        </p:grpSpPr>
        <p:sp>
          <p:nvSpPr>
            <p:cNvPr id="151" name="object 12">
              <a:extLst>
                <a:ext uri="{FF2B5EF4-FFF2-40B4-BE49-F238E27FC236}">
                  <a16:creationId xmlns:a16="http://schemas.microsoft.com/office/drawing/2014/main" id="{102670DF-3E93-0144-A999-099039309C26}"/>
                </a:ext>
              </a:extLst>
            </p:cNvPr>
            <p:cNvSpPr/>
            <p:nvPr/>
          </p:nvSpPr>
          <p:spPr>
            <a:xfrm>
              <a:off x="563915" y="28916780"/>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a:p>
          </p:txBody>
        </p:sp>
        <p:sp>
          <p:nvSpPr>
            <p:cNvPr id="152" name="object 13">
              <a:extLst>
                <a:ext uri="{FF2B5EF4-FFF2-40B4-BE49-F238E27FC236}">
                  <a16:creationId xmlns:a16="http://schemas.microsoft.com/office/drawing/2014/main" id="{8B599741-4C2D-DF43-B937-8308FE148223}"/>
                </a:ext>
              </a:extLst>
            </p:cNvPr>
            <p:cNvSpPr txBox="1"/>
            <p:nvPr/>
          </p:nvSpPr>
          <p:spPr>
            <a:xfrm>
              <a:off x="3088248" y="28988256"/>
              <a:ext cx="5284054"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OBJECTIVES</a:t>
              </a:r>
              <a:endParaRPr sz="4300" dirty="0">
                <a:latin typeface="Acumin Pro"/>
                <a:cs typeface="Acumin Pro"/>
              </a:endParaRPr>
            </a:p>
          </p:txBody>
        </p:sp>
      </p:grpSp>
      <p:sp>
        <p:nvSpPr>
          <p:cNvPr id="98" name="object 12">
            <a:extLst>
              <a:ext uri="{FF2B5EF4-FFF2-40B4-BE49-F238E27FC236}">
                <a16:creationId xmlns:a16="http://schemas.microsoft.com/office/drawing/2014/main" id="{B1B0F66B-5447-D641-836D-411471E7CD4D}"/>
              </a:ext>
            </a:extLst>
          </p:cNvPr>
          <p:cNvSpPr/>
          <p:nvPr/>
        </p:nvSpPr>
        <p:spPr>
          <a:xfrm>
            <a:off x="11315699" y="21964118"/>
            <a:ext cx="22862284"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sz="4300" dirty="0">
              <a:solidFill>
                <a:schemeClr val="bg1"/>
              </a:solidFill>
              <a:latin typeface="Acumin Pro"/>
            </a:endParaRPr>
          </a:p>
        </p:txBody>
      </p:sp>
      <p:sp>
        <p:nvSpPr>
          <p:cNvPr id="96" name="object 13">
            <a:extLst>
              <a:ext uri="{FF2B5EF4-FFF2-40B4-BE49-F238E27FC236}">
                <a16:creationId xmlns:a16="http://schemas.microsoft.com/office/drawing/2014/main" id="{EC258659-233E-6A4B-8CE1-5AEF6C3EEDBA}"/>
              </a:ext>
            </a:extLst>
          </p:cNvPr>
          <p:cNvSpPr txBox="1"/>
          <p:nvPr/>
        </p:nvSpPr>
        <p:spPr>
          <a:xfrm>
            <a:off x="19362815" y="22035594"/>
            <a:ext cx="4967327"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RESULTS</a:t>
            </a:r>
            <a:endParaRPr sz="4300" dirty="0">
              <a:latin typeface="Acumin Pro"/>
              <a:cs typeface="Acumin Pro"/>
            </a:endParaRPr>
          </a:p>
        </p:txBody>
      </p:sp>
      <p:sp>
        <p:nvSpPr>
          <p:cNvPr id="101" name="Rectangle 100">
            <a:extLst>
              <a:ext uri="{FF2B5EF4-FFF2-40B4-BE49-F238E27FC236}">
                <a16:creationId xmlns:a16="http://schemas.microsoft.com/office/drawing/2014/main" id="{E2A343BF-85AF-674A-B76A-D4FCB97DF080}"/>
              </a:ext>
            </a:extLst>
          </p:cNvPr>
          <p:cNvSpPr/>
          <p:nvPr/>
        </p:nvSpPr>
        <p:spPr>
          <a:xfrm>
            <a:off x="27870536" y="28269151"/>
            <a:ext cx="6205161" cy="1463376"/>
          </a:xfrm>
          <a:prstGeom prst="rect">
            <a:avLst/>
          </a:prstGeom>
        </p:spPr>
        <p:txBody>
          <a:bodyPr wrap="square">
            <a:spAutoFit/>
          </a:bodyPr>
          <a:lstStyle/>
          <a:p>
            <a:pPr algn="just"/>
            <a:r>
              <a:rPr lang="en-US" sz="1800" b="1" dirty="0">
                <a:latin typeface="Garamond"/>
                <a:cs typeface="Garamond"/>
              </a:rPr>
              <a:t>Figure </a:t>
            </a:r>
            <a:r>
              <a:rPr lang="en-US" b="1" dirty="0">
                <a:latin typeface="Garamond"/>
                <a:cs typeface="Garamond"/>
              </a:rPr>
              <a:t>8.</a:t>
            </a:r>
            <a:r>
              <a:rPr lang="en-US" sz="1800" b="1" dirty="0">
                <a:latin typeface="Garamond"/>
                <a:cs typeface="Garamond"/>
              </a:rPr>
              <a:t> Shifting Resistance Attractor Towards Sensitive Attractor. </a:t>
            </a:r>
            <a:r>
              <a:rPr lang="en-US" sz="1800" dirty="0">
                <a:latin typeface="Garamond"/>
                <a:cs typeface="Garamond"/>
              </a:rPr>
              <a:t>Applying the perturbations of FC</a:t>
            </a:r>
            <a:r>
              <a:rPr lang="en-US" sz="1800" baseline="-25000" dirty="0">
                <a:latin typeface="Garamond"/>
                <a:cs typeface="Garamond"/>
              </a:rPr>
              <a:t>1</a:t>
            </a:r>
            <a:r>
              <a:rPr lang="en-US" sz="1800" dirty="0">
                <a:latin typeface="Garamond"/>
                <a:cs typeface="Garamond"/>
              </a:rPr>
              <a:t> to the system, successfully shifted the resistant associated attractor Res</a:t>
            </a:r>
            <a:r>
              <a:rPr lang="en-US" sz="1800" baseline="-25000" dirty="0">
                <a:latin typeface="Garamond"/>
                <a:cs typeface="Garamond"/>
              </a:rPr>
              <a:t>0</a:t>
            </a:r>
            <a:r>
              <a:rPr lang="en-US" sz="1800" dirty="0">
                <a:latin typeface="Garamond"/>
                <a:cs typeface="Garamond"/>
              </a:rPr>
              <a:t> to sensitive associated attractor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The classification of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was done via KNN clustering with K=30</a:t>
            </a:r>
          </a:p>
        </p:txBody>
      </p:sp>
      <p:pic>
        <p:nvPicPr>
          <p:cNvPr id="102" name="Picture 1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684446" y="23109977"/>
            <a:ext cx="5117665" cy="6195069"/>
          </a:xfrm>
          <a:prstGeom prst="rect">
            <a:avLst/>
          </a:prstGeom>
        </p:spPr>
      </p:pic>
      <p:sp>
        <p:nvSpPr>
          <p:cNvPr id="103" name="Rectangle 102"/>
          <p:cNvSpPr/>
          <p:nvPr/>
        </p:nvSpPr>
        <p:spPr>
          <a:xfrm>
            <a:off x="22731980" y="29132362"/>
            <a:ext cx="4744158" cy="923330"/>
          </a:xfrm>
          <a:prstGeom prst="rect">
            <a:avLst/>
          </a:prstGeom>
        </p:spPr>
        <p:txBody>
          <a:bodyPr wrap="square">
            <a:spAutoFit/>
          </a:bodyPr>
          <a:lstStyle/>
          <a:p>
            <a:r>
              <a:rPr lang="en-US" sz="1800" b="1" dirty="0">
                <a:latin typeface="Garamond"/>
                <a:cs typeface="Garamond"/>
              </a:rPr>
              <a:t>Figure 7. Tumorigenic Network. </a:t>
            </a:r>
            <a:r>
              <a:rPr lang="en-US" sz="1800" dirty="0">
                <a:latin typeface="Garamond"/>
                <a:cs typeface="Garamond"/>
              </a:rPr>
              <a:t>230 nodes and 583 edges. Edges in red are activating edges, while blue edges are inhibitory.</a:t>
            </a:r>
          </a:p>
        </p:txBody>
      </p:sp>
      <p:sp>
        <p:nvSpPr>
          <p:cNvPr id="7" name="Rectangle 6"/>
          <p:cNvSpPr/>
          <p:nvPr/>
        </p:nvSpPr>
        <p:spPr>
          <a:xfrm>
            <a:off x="585385" y="12384130"/>
            <a:ext cx="10397611" cy="6632585"/>
          </a:xfrm>
          <a:prstGeom prst="rect">
            <a:avLst/>
          </a:prstGeom>
        </p:spPr>
        <p:txBody>
          <a:bodyPr wrap="square">
            <a:spAutoFit/>
          </a:bodyPr>
          <a:lstStyle/>
          <a:p>
            <a:pPr lvl="0" algn="just" defTabSz="1862907"/>
            <a:r>
              <a:rPr lang="en-US" sz="2500" b="1" dirty="0">
                <a:solidFill>
                  <a:prstClr val="black"/>
                </a:solidFill>
                <a:latin typeface="Arial" panose="020B0604020202020204" pitchFamily="34" charset="0"/>
                <a:cs typeface="Arial" panose="020B0604020202020204" pitchFamily="34" charset="0"/>
              </a:rPr>
              <a:t>Tumor reversion</a:t>
            </a:r>
            <a:r>
              <a:rPr lang="en-US" sz="2500" dirty="0">
                <a:solidFill>
                  <a:prstClr val="black"/>
                </a:solidFill>
                <a:latin typeface="Arial" panose="020B0604020202020204" pitchFamily="34" charset="0"/>
                <a:cs typeface="Arial" panose="020B0604020202020204" pitchFamily="34" charset="0"/>
              </a:rPr>
              <a:t> is the biological process by which tumor cells lose a significant fraction of their malignant phenotype</a:t>
            </a:r>
            <a:r>
              <a:rPr lang="en-US" sz="2500" baseline="30000" dirty="0">
                <a:solidFill>
                  <a:prstClr val="black"/>
                </a:solidFill>
                <a:latin typeface="Arial" panose="020B0604020202020204" pitchFamily="34" charset="0"/>
                <a:cs typeface="Arial" panose="020B0604020202020204" pitchFamily="34" charset="0"/>
              </a:rPr>
              <a:t>7</a:t>
            </a:r>
            <a:r>
              <a:rPr lang="en-US" sz="2500" dirty="0">
                <a:solidFill>
                  <a:prstClr val="black"/>
                </a:solidFill>
                <a:latin typeface="Arial" panose="020B0604020202020204" pitchFamily="34" charset="0"/>
                <a:cs typeface="Arial" panose="020B0604020202020204" pitchFamily="34" charset="0"/>
              </a:rPr>
              <a:t>. Tumor reversion has been observed </a:t>
            </a:r>
            <a:r>
              <a:rPr lang="en-US" sz="2500" i="1" dirty="0">
                <a:solidFill>
                  <a:prstClr val="black"/>
                </a:solidFill>
                <a:latin typeface="Arial" panose="020B0604020202020204" pitchFamily="34" charset="0"/>
                <a:cs typeface="Arial" panose="020B0604020202020204" pitchFamily="34" charset="0"/>
              </a:rPr>
              <a:t>in vitro, in vivo, and ex vivo for</a:t>
            </a:r>
            <a:r>
              <a:rPr lang="en-US" sz="2500" dirty="0">
                <a:solidFill>
                  <a:prstClr val="black"/>
                </a:solidFill>
                <a:latin typeface="Arial" panose="020B0604020202020204" pitchFamily="34" charset="0"/>
                <a:cs typeface="Arial" panose="020B0604020202020204" pitchFamily="34" charset="0"/>
              </a:rPr>
              <a:t> over a century. In particular, tumor reversion has been achieved with the CL cell line MDA-MB-231 and MDA-MB-231 xenograft mice models</a:t>
            </a:r>
            <a:r>
              <a:rPr lang="en-US" sz="2500" baseline="30000" dirty="0">
                <a:solidFill>
                  <a:prstClr val="black"/>
                </a:solidFill>
                <a:latin typeface="Arial" panose="020B0604020202020204" pitchFamily="34" charset="0"/>
                <a:cs typeface="Arial" panose="020B0604020202020204" pitchFamily="34" charset="0"/>
              </a:rPr>
              <a:t>8-13</a:t>
            </a:r>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At the cellular level, the development of cancer can be seen as a systems-level dynamical process driven by a tumorigenic intracellular signaling network. Attractors of this network correspond to cell phenotypes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a:t>
            </a:r>
            <a:r>
              <a:rPr lang="en-US" sz="2500" b="1" dirty="0">
                <a:solidFill>
                  <a:prstClr val="black"/>
                </a:solidFill>
                <a:latin typeface="Arial" panose="020B0604020202020204" pitchFamily="34" charset="0"/>
                <a:cs typeface="Arial" panose="020B0604020202020204" pitchFamily="34" charset="0"/>
              </a:rPr>
              <a:t>Cancer attractors</a:t>
            </a:r>
            <a:r>
              <a:rPr lang="en-US" sz="2500" dirty="0">
                <a:solidFill>
                  <a:prstClr val="black"/>
                </a:solidFill>
                <a:latin typeface="Arial" panose="020B0604020202020204" pitchFamily="34" charset="0"/>
                <a:cs typeface="Arial" panose="020B0604020202020204" pitchFamily="34" charset="0"/>
              </a:rPr>
              <a:t> are attractors presenting a malignant phenotype that are pre-existing in the network but not typically accessible and therefore not occupied by healthy cells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They can be accessed through genetic mutations or changes in the tumor microenvironment. </a:t>
            </a:r>
            <a:r>
              <a:rPr lang="en-US" sz="2500" b="1" dirty="0">
                <a:solidFill>
                  <a:prstClr val="black"/>
                </a:solidFill>
                <a:latin typeface="Arial" panose="020B0604020202020204" pitchFamily="34" charset="0"/>
                <a:cs typeface="Arial" panose="020B0604020202020204" pitchFamily="34" charset="0"/>
              </a:rPr>
              <a:t>Tumor reversion can be viewed as an optimal control problem in dynamical systems where the objective is to shift the system away from a cancerous attractor and towards normal-like attractors.</a:t>
            </a:r>
          </a:p>
        </p:txBody>
      </p:sp>
      <p:sp>
        <p:nvSpPr>
          <p:cNvPr id="9" name="Rectangle 8"/>
          <p:cNvSpPr/>
          <p:nvPr/>
        </p:nvSpPr>
        <p:spPr>
          <a:xfrm>
            <a:off x="609598" y="25310906"/>
            <a:ext cx="10332720" cy="3939540"/>
          </a:xfrm>
          <a:prstGeom prst="rect">
            <a:avLst/>
          </a:prstGeom>
        </p:spPr>
        <p:txBody>
          <a:bodyPr wrap="square">
            <a:spAutoFit/>
          </a:bodyPr>
          <a:lstStyle/>
          <a:p>
            <a:pPr lvl="0" algn="just" defTabSz="1862907"/>
            <a:r>
              <a:rPr lang="en-US" sz="2500" b="1" dirty="0">
                <a:solidFill>
                  <a:prstClr val="black"/>
                </a:solidFill>
                <a:latin typeface="Arial" panose="020B0604020202020204" pitchFamily="34" charset="0"/>
                <a:cs typeface="Arial" panose="020B0604020202020204" pitchFamily="34" charset="0"/>
              </a:rPr>
              <a:t>Structure-based control methods </a:t>
            </a:r>
            <a:r>
              <a:rPr lang="en-US" sz="2500" dirty="0">
                <a:solidFill>
                  <a:prstClr val="black"/>
                </a:solidFill>
                <a:latin typeface="Arial" panose="020B0604020202020204" pitchFamily="34" charset="0"/>
                <a:cs typeface="Arial" panose="020B0604020202020204" pitchFamily="34" charset="0"/>
              </a:rPr>
              <a:t>study the controllability of systems based solely on the structure of the network</a:t>
            </a:r>
            <a:r>
              <a:rPr lang="en-US" sz="2500" baseline="30000" dirty="0">
                <a:solidFill>
                  <a:prstClr val="black"/>
                </a:solidFill>
                <a:latin typeface="Arial" panose="020B0604020202020204" pitchFamily="34" charset="0"/>
                <a:cs typeface="Arial" panose="020B0604020202020204" pitchFamily="34" charset="0"/>
              </a:rPr>
              <a:t>15-18</a:t>
            </a:r>
            <a:r>
              <a:rPr lang="en-US" sz="2500" dirty="0">
                <a:solidFill>
                  <a:prstClr val="black"/>
                </a:solidFill>
                <a:latin typeface="Arial" panose="020B0604020202020204" pitchFamily="34" charset="0"/>
                <a:cs typeface="Arial" panose="020B0604020202020204" pitchFamily="34" charset="0"/>
              </a:rPr>
              <a:t>. Attractor-based control methods focus on the controllability of the system by restricting the target states to attractors. Recently, structure-based attractor-based control methods for non-linear systems have been proposed</a:t>
            </a:r>
            <a:r>
              <a:rPr lang="en-US" sz="2500" baseline="30000" dirty="0">
                <a:solidFill>
                  <a:prstClr val="black"/>
                </a:solidFill>
                <a:latin typeface="Arial" panose="020B0604020202020204" pitchFamily="34" charset="0"/>
                <a:cs typeface="Arial" panose="020B0604020202020204" pitchFamily="34" charset="0"/>
              </a:rPr>
              <a:t>17,18</a:t>
            </a:r>
            <a:r>
              <a:rPr lang="en-US" sz="2500" dirty="0">
                <a:solidFill>
                  <a:prstClr val="black"/>
                </a:solidFill>
                <a:latin typeface="Arial" panose="020B0604020202020204" pitchFamily="34" charset="0"/>
                <a:cs typeface="Arial" panose="020B0604020202020204" pitchFamily="34" charset="0"/>
              </a:rPr>
              <a:t>(Fig 1). The newly proposed Feedback Vertex Set Control (FC) framework is especially suited for systems with non-linear dynamics</a:t>
            </a:r>
            <a:r>
              <a:rPr lang="en-US" sz="2500" baseline="30000" dirty="0">
                <a:solidFill>
                  <a:prstClr val="black"/>
                </a:solidFill>
                <a:latin typeface="Arial" panose="020B0604020202020204" pitchFamily="34" charset="0"/>
                <a:cs typeface="Arial" panose="020B0604020202020204" pitchFamily="34" charset="0"/>
              </a:rPr>
              <a:t>8</a:t>
            </a:r>
            <a:r>
              <a:rPr lang="en-US" sz="2500" dirty="0">
                <a:solidFill>
                  <a:prstClr val="black"/>
                </a:solidFill>
                <a:latin typeface="Arial" panose="020B0604020202020204" pitchFamily="34" charset="0"/>
                <a:cs typeface="Arial" panose="020B0604020202020204" pitchFamily="34" charset="0"/>
              </a:rPr>
              <a:t>. The objective of FC is to identify combinations of network nodes that drive the network from an arbitrary initial state to any desired dynamical attractor of the system through an override of their initial state.</a:t>
            </a:r>
          </a:p>
        </p:txBody>
      </p:sp>
      <p:sp>
        <p:nvSpPr>
          <p:cNvPr id="10" name="Rectangle 9"/>
          <p:cNvSpPr/>
          <p:nvPr/>
        </p:nvSpPr>
        <p:spPr>
          <a:xfrm>
            <a:off x="609598" y="30261352"/>
            <a:ext cx="10332720" cy="2015936"/>
          </a:xfrm>
          <a:prstGeom prst="rect">
            <a:avLst/>
          </a:prstGeom>
        </p:spPr>
        <p:txBody>
          <a:bodyPr wrap="square">
            <a:spAutoFit/>
          </a:bodyPr>
          <a:lstStyle/>
          <a:p>
            <a:pPr marL="342900" lvl="0" indent="-342900" algn="just" defTabSz="1862907">
              <a:buFont typeface="Wingdings" panose="05000000000000000000" pitchFamily="2" charset="2"/>
              <a:buChar char="Ø"/>
            </a:pPr>
            <a:r>
              <a:rPr lang="en-US" sz="2500" dirty="0">
                <a:latin typeface="Arial" panose="020B0604020202020204" pitchFamily="34" charset="0"/>
                <a:cs typeface="Arial" panose="020B0604020202020204" pitchFamily="34" charset="0"/>
              </a:rPr>
              <a:t>Develop and apply a computational systems biology pipeline for the construction and control of a CL TNBC intracellular signaling network</a:t>
            </a:r>
          </a:p>
          <a:p>
            <a:pPr marL="342900" lvl="0" indent="-342900">
              <a:buFont typeface="Wingdings" panose="05000000000000000000" pitchFamily="2" charset="2"/>
              <a:buChar char="Ø"/>
            </a:pPr>
            <a:r>
              <a:rPr lang="en-US" sz="2500" dirty="0">
                <a:latin typeface="Arial" panose="020B0604020202020204" pitchFamily="34" charset="0"/>
                <a:cs typeface="Arial" panose="020B0604020202020204" pitchFamily="34" charset="0"/>
              </a:rPr>
              <a:t>Identify and experimentally validate combinations of therapeutic targets to aid in the reversion of </a:t>
            </a:r>
            <a:r>
              <a:rPr lang="en-US" sz="2500" dirty="0" err="1">
                <a:latin typeface="Arial" panose="020B0604020202020204" pitchFamily="34" charset="0"/>
                <a:cs typeface="Arial" panose="020B0604020202020204" pitchFamily="34" charset="0"/>
              </a:rPr>
              <a:t>Claudin</a:t>
            </a:r>
            <a:r>
              <a:rPr lang="en-US" sz="2500" dirty="0">
                <a:latin typeface="Arial" panose="020B0604020202020204" pitchFamily="34" charset="0"/>
                <a:cs typeface="Arial" panose="020B0604020202020204" pitchFamily="34" charset="0"/>
              </a:rPr>
              <a:t>-Low Triple Negative Breast Cancer</a:t>
            </a:r>
          </a:p>
        </p:txBody>
      </p:sp>
      <p:sp>
        <p:nvSpPr>
          <p:cNvPr id="58" name="object 59">
            <a:extLst>
              <a:ext uri="{FF2B5EF4-FFF2-40B4-BE49-F238E27FC236}">
                <a16:creationId xmlns:a16="http://schemas.microsoft.com/office/drawing/2014/main" id="{E7A7E3EF-6812-7F4E-A326-D82E301B3201}"/>
              </a:ext>
            </a:extLst>
          </p:cNvPr>
          <p:cNvSpPr txBox="1"/>
          <p:nvPr/>
        </p:nvSpPr>
        <p:spPr>
          <a:xfrm>
            <a:off x="23483236" y="20796567"/>
            <a:ext cx="7977439" cy="303126"/>
          </a:xfrm>
          <a:prstGeom prst="rect">
            <a:avLst/>
          </a:prstGeom>
        </p:spPr>
        <p:txBody>
          <a:bodyPr vert="horz" wrap="square" lIns="0" tIns="25874" rIns="0" bIns="0" rtlCol="0">
            <a:spAutoFit/>
          </a:bodyPr>
          <a:lstStyle/>
          <a:p>
            <a:r>
              <a:rPr lang="en-US" sz="1800" b="1" dirty="0">
                <a:latin typeface="Garamond"/>
                <a:cs typeface="Garamond"/>
              </a:rPr>
              <a:t>Figure 5.</a:t>
            </a:r>
            <a:r>
              <a:rPr lang="en-US" sz="1800" dirty="0">
                <a:latin typeface="Garamond"/>
                <a:cs typeface="Garamond"/>
              </a:rPr>
              <a:t> </a:t>
            </a:r>
            <a:r>
              <a:rPr lang="en-US" sz="1800" b="1" dirty="0">
                <a:latin typeface="Garamond"/>
                <a:cs typeface="Garamond"/>
              </a:rPr>
              <a:t>Phenotype Landscape After Unsupervised Clustering.</a:t>
            </a:r>
            <a:endParaRPr lang="en-US" sz="1800" dirty="0">
              <a:latin typeface="Garamond"/>
              <a:cs typeface="Garamond"/>
            </a:endParaRPr>
          </a:p>
        </p:txBody>
      </p:sp>
      <p:grpSp>
        <p:nvGrpSpPr>
          <p:cNvPr id="24" name="Group 23"/>
          <p:cNvGrpSpPr/>
          <p:nvPr/>
        </p:nvGrpSpPr>
        <p:grpSpPr>
          <a:xfrm>
            <a:off x="31036620" y="13605901"/>
            <a:ext cx="11823700" cy="8252888"/>
            <a:chOff x="32880208" y="14900922"/>
            <a:chExt cx="7795991" cy="5477133"/>
          </a:xfrm>
        </p:grpSpPr>
        <p:grpSp>
          <p:nvGrpSpPr>
            <p:cNvPr id="61" name="Group 60"/>
            <p:cNvGrpSpPr/>
            <p:nvPr/>
          </p:nvGrpSpPr>
          <p:grpSpPr>
            <a:xfrm>
              <a:off x="32989032" y="15240886"/>
              <a:ext cx="578385" cy="597021"/>
              <a:chOff x="2976299" y="1015271"/>
              <a:chExt cx="1904988" cy="1990068"/>
            </a:xfrm>
          </p:grpSpPr>
          <p:sp>
            <p:nvSpPr>
              <p:cNvPr id="62" name="Rectangle 61"/>
              <p:cNvSpPr/>
              <p:nvPr/>
            </p:nvSpPr>
            <p:spPr>
              <a:xfrm>
                <a:off x="2976299" y="1015271"/>
                <a:ext cx="1807022" cy="182880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4" name="Picture 6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74269" y="1176539"/>
                <a:ext cx="1807018" cy="1828800"/>
              </a:xfrm>
              <a:prstGeom prst="rect">
                <a:avLst/>
              </a:prstGeom>
              <a:ln w="38100" cap="sq" cmpd="thickThin">
                <a:solidFill>
                  <a:srgbClr val="483D8B"/>
                </a:solidFill>
                <a:prstDash val="solid"/>
                <a:miter lim="800000"/>
              </a:ln>
              <a:effectLst>
                <a:innerShdw>
                  <a:srgbClr val="000000"/>
                </a:innerShdw>
              </a:effectLst>
            </p:spPr>
          </p:pic>
        </p:grpSp>
        <p:grpSp>
          <p:nvGrpSpPr>
            <p:cNvPr id="66" name="Group 65"/>
            <p:cNvGrpSpPr/>
            <p:nvPr/>
          </p:nvGrpSpPr>
          <p:grpSpPr>
            <a:xfrm>
              <a:off x="33115120" y="15679073"/>
              <a:ext cx="564920" cy="564434"/>
              <a:chOff x="1932157" y="2383596"/>
              <a:chExt cx="470772" cy="470362"/>
            </a:xfrm>
          </p:grpSpPr>
          <p:sp>
            <p:nvSpPr>
              <p:cNvPr id="67" name="Rectangle 66"/>
              <p:cNvSpPr/>
              <p:nvPr/>
            </p:nvSpPr>
            <p:spPr>
              <a:xfrm>
                <a:off x="1932157" y="2383596"/>
                <a:ext cx="457200"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8" name="Picture 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45726" y="2396758"/>
                <a:ext cx="457203" cy="457200"/>
              </a:xfrm>
              <a:prstGeom prst="rect">
                <a:avLst/>
              </a:prstGeom>
              <a:ln w="38100" cap="sq" cmpd="thickThin">
                <a:solidFill>
                  <a:srgbClr val="FF1493"/>
                </a:solidFill>
                <a:prstDash val="solid"/>
                <a:miter lim="800000"/>
              </a:ln>
              <a:effectLst>
                <a:innerShdw>
                  <a:srgbClr val="000000"/>
                </a:innerShdw>
              </a:effectLst>
            </p:spPr>
          </p:pic>
        </p:grpSp>
        <p:cxnSp>
          <p:nvCxnSpPr>
            <p:cNvPr id="71" name="Straight Arrow Connector 70"/>
            <p:cNvCxnSpPr/>
            <p:nvPr/>
          </p:nvCxnSpPr>
          <p:spPr>
            <a:xfrm>
              <a:off x="34165039" y="16148055"/>
              <a:ext cx="132644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35701606" y="15654540"/>
              <a:ext cx="1182749" cy="507655"/>
            </a:xfrm>
            <a:prstGeom prst="rect">
              <a:avLst/>
            </a:prstGeom>
            <a:gradFill>
              <a:gsLst>
                <a:gs pos="0">
                  <a:srgbClr val="FF1493"/>
                </a:gs>
                <a:gs pos="100000">
                  <a:srgbClr val="FDD1F6"/>
                </a:gs>
              </a:gsLs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4" name="Straight Arrow Connector 73"/>
            <p:cNvCxnSpPr/>
            <p:nvPr/>
          </p:nvCxnSpPr>
          <p:spPr>
            <a:xfrm>
              <a:off x="33948483" y="18424487"/>
              <a:ext cx="132644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32880208" y="17848813"/>
              <a:ext cx="962416" cy="914400"/>
              <a:chOff x="1552965" y="4641138"/>
              <a:chExt cx="962416" cy="914400"/>
            </a:xfrm>
          </p:grpSpPr>
          <p:pic>
            <p:nvPicPr>
              <p:cNvPr id="76" name="Picture 7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52965" y="4641138"/>
                <a:ext cx="896112" cy="914400"/>
              </a:xfrm>
              <a:prstGeom prst="rect">
                <a:avLst/>
              </a:prstGeom>
              <a:solidFill>
                <a:schemeClr val="bg1"/>
              </a:solidFill>
              <a:ln w="38100" cap="sq" cmpd="thickThin">
                <a:solidFill>
                  <a:srgbClr val="FF1493"/>
                </a:solidFill>
                <a:prstDash val="solid"/>
                <a:miter lim="800000"/>
              </a:ln>
              <a:effectLst>
                <a:innerShdw>
                  <a:srgbClr val="000000"/>
                </a:innerShdw>
              </a:effectLst>
            </p:spPr>
          </p:pic>
          <p:sp>
            <p:nvSpPr>
              <p:cNvPr id="90" name="Lightning Bolt 89"/>
              <p:cNvSpPr/>
              <p:nvPr/>
            </p:nvSpPr>
            <p:spPr>
              <a:xfrm rot="1361069">
                <a:off x="1894563" y="4668644"/>
                <a:ext cx="188399" cy="228112"/>
              </a:xfrm>
              <a:prstGeom prst="lightningBol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Lightning Bolt 90"/>
              <p:cNvSpPr/>
              <p:nvPr/>
            </p:nvSpPr>
            <p:spPr>
              <a:xfrm rot="343521" flipH="1">
                <a:off x="2291346" y="4837511"/>
                <a:ext cx="224035" cy="228112"/>
              </a:xfrm>
              <a:prstGeom prst="lightningBol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95" name="Rectangle 94"/>
            <p:cNvSpPr/>
            <p:nvPr/>
          </p:nvSpPr>
          <p:spPr>
            <a:xfrm>
              <a:off x="35441220" y="18107047"/>
              <a:ext cx="1182749" cy="507655"/>
            </a:xfrm>
            <a:prstGeom prst="rect">
              <a:avLst/>
            </a:prstGeom>
            <a:gradFill flip="none" rotWithShape="1">
              <a:gsLst>
                <a:gs pos="23000">
                  <a:schemeClr val="bg1">
                    <a:lumMod val="75000"/>
                  </a:schemeClr>
                </a:gs>
                <a:gs pos="100000">
                  <a:srgbClr val="FDD1F6"/>
                </a:gs>
              </a:gsLst>
              <a:lin ang="16200000" scaled="1"/>
              <a:tileRec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33545886" y="15402806"/>
              <a:ext cx="796821" cy="261610"/>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T0</a:t>
              </a:r>
              <a:r>
                <a:rPr lang="en-US" sz="1050" baseline="-25000" dirty="0">
                  <a:latin typeface="Arial" panose="020B0604020202020204" pitchFamily="34" charset="0"/>
                  <a:cs typeface="Arial" panose="020B0604020202020204" pitchFamily="34" charset="0"/>
                </a:rPr>
                <a:t>Normal</a:t>
              </a:r>
            </a:p>
          </p:txBody>
        </p:sp>
        <p:sp>
          <p:nvSpPr>
            <p:cNvPr id="104" name="Rectangle 103"/>
            <p:cNvSpPr/>
            <p:nvPr/>
          </p:nvSpPr>
          <p:spPr>
            <a:xfrm>
              <a:off x="33655431" y="15810980"/>
              <a:ext cx="630301" cy="253916"/>
            </a:xfrm>
            <a:prstGeom prst="rect">
              <a:avLst/>
            </a:prstGeom>
          </p:spPr>
          <p:txBody>
            <a:bodyPr wrap="none">
              <a:spAutoFit/>
            </a:bodyPr>
            <a:lstStyle/>
            <a:p>
              <a:r>
                <a:rPr lang="en-US" sz="1050" dirty="0">
                  <a:latin typeface="Arial" panose="020B0604020202020204" pitchFamily="34" charset="0"/>
                  <a:cs typeface="Arial" panose="020B0604020202020204" pitchFamily="34" charset="0"/>
                </a:rPr>
                <a:t>T0</a:t>
              </a:r>
              <a:r>
                <a:rPr lang="en-US" sz="1050" baseline="-25000" dirty="0">
                  <a:latin typeface="Arial" panose="020B0604020202020204" pitchFamily="34" charset="0"/>
                  <a:cs typeface="Arial" panose="020B0604020202020204" pitchFamily="34" charset="0"/>
                </a:rPr>
                <a:t>Cancer</a:t>
              </a:r>
            </a:p>
          </p:txBody>
        </p:sp>
        <p:pic>
          <p:nvPicPr>
            <p:cNvPr id="105" name="Picture 104"/>
            <p:cNvPicPr>
              <a:picLocks noChangeAspect="1"/>
            </p:cNvPicPr>
            <p:nvPr/>
          </p:nvPicPr>
          <p:blipFill rotWithShape="1">
            <a:blip r:embed="rId15"/>
            <a:srcRect t="9752"/>
            <a:stretch/>
          </p:blipFill>
          <p:spPr>
            <a:xfrm>
              <a:off x="38012029" y="15159475"/>
              <a:ext cx="2312586" cy="2103120"/>
            </a:xfrm>
            <a:prstGeom prst="rect">
              <a:avLst/>
            </a:prstGeom>
          </p:spPr>
        </p:pic>
        <p:sp>
          <p:nvSpPr>
            <p:cNvPr id="107" name="Rectangle 106"/>
            <p:cNvSpPr/>
            <p:nvPr/>
          </p:nvSpPr>
          <p:spPr>
            <a:xfrm>
              <a:off x="34051637" y="15660540"/>
              <a:ext cx="1583867" cy="490224"/>
            </a:xfrm>
            <a:prstGeom prst="rect">
              <a:avLst/>
            </a:prstGeom>
          </p:spPr>
          <p:txBody>
            <a:bodyPr wrap="square">
              <a:spAutoFit/>
            </a:bodyPr>
            <a:lstStyle/>
            <a:p>
              <a:r>
                <a:rPr lang="en-US" sz="1400" b="1" dirty="0"/>
                <a:t>Simulating network to </a:t>
              </a:r>
            </a:p>
            <a:p>
              <a:r>
                <a:rPr lang="en-US" sz="1400" b="1" dirty="0"/>
                <a:t>identify associated attractor </a:t>
              </a:r>
            </a:p>
            <a:p>
              <a:r>
                <a:rPr lang="en-US" sz="1400" b="1" dirty="0"/>
                <a:t>from each initial condition</a:t>
              </a:r>
            </a:p>
          </p:txBody>
        </p:sp>
        <p:sp>
          <p:nvSpPr>
            <p:cNvPr id="108" name="Rectangle 107"/>
            <p:cNvSpPr/>
            <p:nvPr/>
          </p:nvSpPr>
          <p:spPr>
            <a:xfrm>
              <a:off x="35991876" y="16498920"/>
              <a:ext cx="1182749" cy="507655"/>
            </a:xfrm>
            <a:prstGeom prst="rect">
              <a:avLst/>
            </a:prstGeom>
            <a:gradFill>
              <a:gsLst>
                <a:gs pos="0">
                  <a:schemeClr val="tx1">
                    <a:lumMod val="50000"/>
                    <a:lumOff val="50000"/>
                  </a:schemeClr>
                </a:gs>
                <a:gs pos="100000">
                  <a:schemeClr val="bg1">
                    <a:lumMod val="95000"/>
                  </a:schemeClr>
                </a:gs>
              </a:gsLs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TextBox 108"/>
            <p:cNvSpPr txBox="1"/>
            <p:nvPr/>
          </p:nvSpPr>
          <p:spPr>
            <a:xfrm>
              <a:off x="33515439" y="16153051"/>
              <a:ext cx="428593" cy="369332"/>
            </a:xfrm>
            <a:prstGeom prst="rect">
              <a:avLst/>
            </a:prstGeom>
            <a:noFill/>
          </p:spPr>
          <p:txBody>
            <a:bodyPr wrap="square" rtlCol="0">
              <a:spAutoFit/>
            </a:bodyPr>
            <a:lstStyle/>
            <a:p>
              <a:r>
                <a:rPr lang="en-US" dirty="0"/>
                <a:t>…</a:t>
              </a:r>
            </a:p>
          </p:txBody>
        </p:sp>
        <p:sp>
          <p:nvSpPr>
            <p:cNvPr id="110" name="Rectangle 109"/>
            <p:cNvSpPr/>
            <p:nvPr/>
          </p:nvSpPr>
          <p:spPr>
            <a:xfrm>
              <a:off x="33898590" y="17797897"/>
              <a:ext cx="1526651" cy="633205"/>
            </a:xfrm>
            <a:prstGeom prst="rect">
              <a:avLst/>
            </a:prstGeom>
          </p:spPr>
          <p:txBody>
            <a:bodyPr wrap="none">
              <a:spAutoFit/>
            </a:bodyPr>
            <a:lstStyle/>
            <a:p>
              <a:r>
                <a:rPr lang="en-US" sz="1400" b="1" dirty="0"/>
                <a:t>Simulating network to </a:t>
              </a:r>
            </a:p>
            <a:p>
              <a:r>
                <a:rPr lang="en-US" sz="1400" b="1" dirty="0"/>
                <a:t>identify associated attractor </a:t>
              </a:r>
            </a:p>
            <a:p>
              <a:r>
                <a:rPr lang="en-US" sz="1400" b="1" dirty="0"/>
                <a:t>from initial condition </a:t>
              </a:r>
            </a:p>
            <a:p>
              <a:r>
                <a:rPr lang="en-US" sz="1400" b="1" dirty="0"/>
                <a:t>with FC nodes perturbed</a:t>
              </a:r>
            </a:p>
          </p:txBody>
        </p:sp>
        <p:pic>
          <p:nvPicPr>
            <p:cNvPr id="111" name="Picture 1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3447520" y="16473319"/>
              <a:ext cx="542106" cy="548640"/>
            </a:xfrm>
            <a:prstGeom prst="rect">
              <a:avLst/>
            </a:prstGeom>
            <a:solidFill>
              <a:schemeClr val="bg1"/>
            </a:solidFill>
            <a:ln w="28575" cap="sq" cmpd="thickThin">
              <a:solidFill>
                <a:schemeClr val="bg1">
                  <a:lumMod val="75000"/>
                </a:schemeClr>
              </a:solidFill>
              <a:prstDash val="solid"/>
              <a:miter lim="800000"/>
            </a:ln>
            <a:effectLst>
              <a:innerShdw>
                <a:srgbClr val="000000"/>
              </a:innerShdw>
            </a:effectLst>
          </p:spPr>
        </p:pic>
        <p:sp>
          <p:nvSpPr>
            <p:cNvPr id="112" name="TextBox 111"/>
            <p:cNvSpPr txBox="1"/>
            <p:nvPr/>
          </p:nvSpPr>
          <p:spPr>
            <a:xfrm>
              <a:off x="36113459" y="16156297"/>
              <a:ext cx="428593" cy="369332"/>
            </a:xfrm>
            <a:prstGeom prst="rect">
              <a:avLst/>
            </a:prstGeom>
            <a:noFill/>
          </p:spPr>
          <p:txBody>
            <a:bodyPr wrap="square" rtlCol="0">
              <a:spAutoFit/>
            </a:bodyPr>
            <a:lstStyle/>
            <a:p>
              <a:r>
                <a:rPr lang="en-US" dirty="0"/>
                <a:t>…</a:t>
              </a:r>
            </a:p>
          </p:txBody>
        </p:sp>
        <p:sp>
          <p:nvSpPr>
            <p:cNvPr id="113" name="Rectangle 112"/>
            <p:cNvSpPr/>
            <p:nvPr/>
          </p:nvSpPr>
          <p:spPr>
            <a:xfrm>
              <a:off x="33962414" y="16416980"/>
              <a:ext cx="341760" cy="253916"/>
            </a:xfrm>
            <a:prstGeom prst="rect">
              <a:avLst/>
            </a:prstGeom>
          </p:spPr>
          <p:txBody>
            <a:bodyPr wrap="none">
              <a:spAutoFit/>
            </a:bodyPr>
            <a:lstStyle/>
            <a:p>
              <a:r>
                <a:rPr lang="en-US" sz="1050" dirty="0">
                  <a:latin typeface="Arial" panose="020B0604020202020204" pitchFamily="34" charset="0"/>
                  <a:cs typeface="Arial" panose="020B0604020202020204" pitchFamily="34" charset="0"/>
                </a:rPr>
                <a:t>T0</a:t>
              </a:r>
              <a:endParaRPr lang="en-US" sz="1050" baseline="-25000" dirty="0">
                <a:latin typeface="Arial" panose="020B0604020202020204" pitchFamily="34" charset="0"/>
                <a:cs typeface="Arial" panose="020B0604020202020204" pitchFamily="34" charset="0"/>
              </a:endParaRPr>
            </a:p>
          </p:txBody>
        </p:sp>
        <p:pic>
          <p:nvPicPr>
            <p:cNvPr id="114" name="Picture 113"/>
            <p:cNvPicPr>
              <a:picLocks noChangeAspect="1"/>
            </p:cNvPicPr>
            <p:nvPr/>
          </p:nvPicPr>
          <p:blipFill rotWithShape="1">
            <a:blip r:embed="rId17"/>
            <a:srcRect t="7837"/>
            <a:stretch/>
          </p:blipFill>
          <p:spPr>
            <a:xfrm>
              <a:off x="37726113" y="17765558"/>
              <a:ext cx="2884418" cy="2612497"/>
            </a:xfrm>
            <a:prstGeom prst="rect">
              <a:avLst/>
            </a:prstGeom>
          </p:spPr>
        </p:pic>
        <p:sp>
          <p:nvSpPr>
            <p:cNvPr id="115" name="Rectangle 114"/>
            <p:cNvSpPr/>
            <p:nvPr/>
          </p:nvSpPr>
          <p:spPr>
            <a:xfrm>
              <a:off x="38406043" y="14900922"/>
              <a:ext cx="1893464" cy="461665"/>
            </a:xfrm>
            <a:prstGeom prst="rect">
              <a:avLst/>
            </a:prstGeom>
          </p:spPr>
          <p:txBody>
            <a:bodyPr wrap="square">
              <a:spAutoFit/>
            </a:bodyPr>
            <a:lstStyle/>
            <a:p>
              <a:pPr algn="ctr"/>
              <a:r>
                <a:rPr lang="en-US" sz="1200" b="1" dirty="0"/>
                <a:t>Classified Attractors</a:t>
              </a:r>
            </a:p>
            <a:p>
              <a:pPr algn="ctr"/>
              <a:r>
                <a:rPr lang="en-US" sz="1200" b="1" dirty="0"/>
                <a:t>(by K-Means)</a:t>
              </a:r>
            </a:p>
          </p:txBody>
        </p:sp>
        <p:sp>
          <p:nvSpPr>
            <p:cNvPr id="116" name="Rectangle 115"/>
            <p:cNvSpPr/>
            <p:nvPr/>
          </p:nvSpPr>
          <p:spPr>
            <a:xfrm>
              <a:off x="37894067" y="17357842"/>
              <a:ext cx="2782132" cy="461665"/>
            </a:xfrm>
            <a:prstGeom prst="rect">
              <a:avLst/>
            </a:prstGeom>
          </p:spPr>
          <p:txBody>
            <a:bodyPr wrap="none">
              <a:spAutoFit/>
            </a:bodyPr>
            <a:lstStyle/>
            <a:p>
              <a:pPr algn="ctr"/>
              <a:r>
                <a:rPr lang="en-US" sz="1200" b="1" dirty="0"/>
                <a:t>Classify Newly Generated Attractor from </a:t>
              </a:r>
            </a:p>
            <a:p>
              <a:pPr algn="ctr"/>
              <a:r>
                <a:rPr lang="en-US" sz="1200" b="1" dirty="0"/>
                <a:t>Perturbed FC (by K-Nearest-Neighbors)</a:t>
              </a:r>
            </a:p>
          </p:txBody>
        </p:sp>
        <p:cxnSp>
          <p:nvCxnSpPr>
            <p:cNvPr id="117" name="Straight Arrow Connector 116"/>
            <p:cNvCxnSpPr/>
            <p:nvPr/>
          </p:nvCxnSpPr>
          <p:spPr>
            <a:xfrm>
              <a:off x="36967499" y="16148055"/>
              <a:ext cx="104453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36642224" y="18040897"/>
              <a:ext cx="1136553" cy="336663"/>
            </a:xfrm>
            <a:prstGeom prst="straightConnector1">
              <a:avLst/>
            </a:prstGeom>
            <a:ln>
              <a:tailEnd type="oval"/>
            </a:ln>
          </p:spPr>
          <p:style>
            <a:lnRef idx="2">
              <a:schemeClr val="dk1"/>
            </a:lnRef>
            <a:fillRef idx="0">
              <a:schemeClr val="dk1"/>
            </a:fillRef>
            <a:effectRef idx="1">
              <a:schemeClr val="dk1"/>
            </a:effectRef>
            <a:fontRef idx="minor">
              <a:schemeClr val="tx1"/>
            </a:fontRef>
          </p:style>
        </p:cxnSp>
        <p:cxnSp>
          <p:nvCxnSpPr>
            <p:cNvPr id="119" name="Straight Connector 118"/>
            <p:cNvCxnSpPr>
              <a:endCxn id="123" idx="2"/>
            </p:cNvCxnSpPr>
            <p:nvPr/>
          </p:nvCxnSpPr>
          <p:spPr>
            <a:xfrm>
              <a:off x="37778777" y="18045843"/>
              <a:ext cx="1610117" cy="1271914"/>
            </a:xfrm>
            <a:prstGeom prst="line">
              <a:avLst/>
            </a:prstGeom>
            <a:ln>
              <a:solidFill>
                <a:srgbClr val="000000"/>
              </a:solidFill>
              <a:prstDash val="sysDash"/>
              <a:tailEnd type="triangle" w="lg"/>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37808410" y="18045843"/>
              <a:ext cx="1855601" cy="331717"/>
            </a:xfrm>
            <a:prstGeom prst="line">
              <a:avLst/>
            </a:prstGeom>
            <a:ln>
              <a:solidFill>
                <a:schemeClr val="tx1"/>
              </a:solidFill>
              <a:prstDash val="sysDash"/>
              <a:tailEnd type="triangle" w="lg"/>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a:cxnSpLocks/>
            </p:cNvCxnSpPr>
            <p:nvPr/>
          </p:nvCxnSpPr>
          <p:spPr>
            <a:xfrm>
              <a:off x="37778777" y="18070399"/>
              <a:ext cx="990642" cy="597666"/>
            </a:xfrm>
            <a:prstGeom prst="line">
              <a:avLst/>
            </a:prstGeom>
            <a:ln>
              <a:solidFill>
                <a:srgbClr val="000000"/>
              </a:solidFill>
              <a:prstDash val="sysDash"/>
              <a:tailEnd type="triangle" w="lg"/>
            </a:ln>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38269574" y="17828929"/>
              <a:ext cx="291629" cy="369332"/>
            </a:xfrm>
            <a:prstGeom prst="rect">
              <a:avLst/>
            </a:prstGeom>
            <a:noFill/>
          </p:spPr>
          <p:txBody>
            <a:bodyPr wrap="none" rtlCol="0">
              <a:spAutoFit/>
            </a:bodyPr>
            <a:lstStyle/>
            <a:p>
              <a:r>
                <a:rPr lang="en-US" dirty="0"/>
                <a:t>?</a:t>
              </a:r>
            </a:p>
          </p:txBody>
        </p:sp>
        <p:sp>
          <p:nvSpPr>
            <p:cNvPr id="123" name="TextBox 122"/>
            <p:cNvSpPr txBox="1"/>
            <p:nvPr/>
          </p:nvSpPr>
          <p:spPr>
            <a:xfrm>
              <a:off x="39243079" y="18948425"/>
              <a:ext cx="291629" cy="369332"/>
            </a:xfrm>
            <a:prstGeom prst="rect">
              <a:avLst/>
            </a:prstGeom>
            <a:noFill/>
          </p:spPr>
          <p:txBody>
            <a:bodyPr wrap="none" rtlCol="0">
              <a:spAutoFit/>
            </a:bodyPr>
            <a:lstStyle/>
            <a:p>
              <a:r>
                <a:rPr lang="en-US" dirty="0"/>
                <a:t>?</a:t>
              </a:r>
            </a:p>
          </p:txBody>
        </p:sp>
        <p:sp>
          <p:nvSpPr>
            <p:cNvPr id="124" name="TextBox 123"/>
            <p:cNvSpPr txBox="1"/>
            <p:nvPr/>
          </p:nvSpPr>
          <p:spPr>
            <a:xfrm>
              <a:off x="38382661" y="18143019"/>
              <a:ext cx="291629" cy="369332"/>
            </a:xfrm>
            <a:prstGeom prst="rect">
              <a:avLst/>
            </a:prstGeom>
            <a:noFill/>
          </p:spPr>
          <p:txBody>
            <a:bodyPr wrap="none" rtlCol="0">
              <a:spAutoFit/>
            </a:bodyPr>
            <a:lstStyle/>
            <a:p>
              <a:r>
                <a:rPr lang="en-US" dirty="0"/>
                <a:t>?</a:t>
              </a:r>
            </a:p>
          </p:txBody>
        </p:sp>
        <p:sp>
          <p:nvSpPr>
            <p:cNvPr id="125" name="Isosceles Triangle 124"/>
            <p:cNvSpPr/>
            <p:nvPr/>
          </p:nvSpPr>
          <p:spPr>
            <a:xfrm>
              <a:off x="38332780" y="16790352"/>
              <a:ext cx="115290" cy="91440"/>
            </a:xfrm>
            <a:prstGeom prst="triangle">
              <a:avLst/>
            </a:prstGeom>
            <a:solidFill>
              <a:srgbClr val="FF149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p:nvSpPr>
          <p:spPr>
            <a:xfrm>
              <a:off x="38332780" y="16657375"/>
              <a:ext cx="115290" cy="91440"/>
            </a:xfrm>
            <a:prstGeom prst="triangle">
              <a:avLst/>
            </a:prstGeom>
            <a:solidFill>
              <a:srgbClr val="483D8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38396670" y="16604294"/>
              <a:ext cx="555239" cy="230832"/>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Norm</a:t>
              </a:r>
              <a:r>
                <a:rPr lang="en-US" sz="900" baseline="-25000" dirty="0">
                  <a:latin typeface="Arial" panose="020B0604020202020204" pitchFamily="34" charset="0"/>
                  <a:cs typeface="Arial" panose="020B0604020202020204" pitchFamily="34" charset="0"/>
                </a:rPr>
                <a:t>0</a:t>
              </a:r>
              <a:endParaRPr lang="en-US" sz="900" dirty="0">
                <a:latin typeface="Arial" panose="020B0604020202020204" pitchFamily="34" charset="0"/>
                <a:cs typeface="Arial" panose="020B0604020202020204" pitchFamily="34" charset="0"/>
              </a:endParaRPr>
            </a:p>
          </p:txBody>
        </p:sp>
        <p:sp>
          <p:nvSpPr>
            <p:cNvPr id="128" name="Rectangle 127"/>
            <p:cNvSpPr/>
            <p:nvPr/>
          </p:nvSpPr>
          <p:spPr>
            <a:xfrm>
              <a:off x="38415690" y="16734869"/>
              <a:ext cx="555239" cy="230832"/>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Ca</a:t>
              </a:r>
              <a:r>
                <a:rPr lang="en-US" sz="900" baseline="-25000" dirty="0">
                  <a:latin typeface="Arial" panose="020B0604020202020204" pitchFamily="34" charset="0"/>
                  <a:cs typeface="Arial" panose="020B0604020202020204" pitchFamily="34" charset="0"/>
                </a:rPr>
                <a:t>0</a:t>
              </a:r>
              <a:endParaRPr lang="en-US" sz="900" dirty="0">
                <a:latin typeface="Arial" panose="020B0604020202020204" pitchFamily="34" charset="0"/>
                <a:cs typeface="Arial" panose="020B0604020202020204" pitchFamily="34" charset="0"/>
              </a:endParaRPr>
            </a:p>
          </p:txBody>
        </p:sp>
      </p:grpSp>
      <p:sp>
        <p:nvSpPr>
          <p:cNvPr id="130" name="Rectangle 129">
            <a:extLst>
              <a:ext uri="{FF2B5EF4-FFF2-40B4-BE49-F238E27FC236}">
                <a16:creationId xmlns:a16="http://schemas.microsoft.com/office/drawing/2014/main" id="{03A137F4-B5BD-D243-B97C-AE690C00736A}"/>
              </a:ext>
            </a:extLst>
          </p:cNvPr>
          <p:cNvSpPr/>
          <p:nvPr/>
        </p:nvSpPr>
        <p:spPr>
          <a:xfrm>
            <a:off x="31411662" y="20131203"/>
            <a:ext cx="9474728" cy="369332"/>
          </a:xfrm>
          <a:prstGeom prst="rect">
            <a:avLst/>
          </a:prstGeom>
        </p:spPr>
        <p:txBody>
          <a:bodyPr wrap="square">
            <a:spAutoFit/>
          </a:bodyPr>
          <a:lstStyle/>
          <a:p>
            <a:r>
              <a:rPr lang="en-US" sz="1800" b="1" dirty="0">
                <a:latin typeface="Garamond"/>
                <a:cs typeface="Garamond"/>
              </a:rPr>
              <a:t>Figure 6.</a:t>
            </a:r>
            <a:r>
              <a:rPr lang="en-US" sz="1800" dirty="0">
                <a:latin typeface="Garamond"/>
                <a:cs typeface="Garamond"/>
              </a:rPr>
              <a:t> </a:t>
            </a:r>
            <a:r>
              <a:rPr lang="en-US" sz="1800" b="1" dirty="0">
                <a:latin typeface="Garamond"/>
                <a:cs typeface="Garamond"/>
              </a:rPr>
              <a:t>Perturbation of FC sets and  their Supervised Classification.</a:t>
            </a:r>
            <a:endParaRPr lang="en-US" sz="1800" dirty="0">
              <a:latin typeface="Garamond"/>
              <a:cs typeface="Garamond"/>
            </a:endParaRPr>
          </a:p>
        </p:txBody>
      </p:sp>
      <p:grpSp>
        <p:nvGrpSpPr>
          <p:cNvPr id="131" name="Group 130">
            <a:extLst>
              <a:ext uri="{FF2B5EF4-FFF2-40B4-BE49-F238E27FC236}">
                <a16:creationId xmlns:a16="http://schemas.microsoft.com/office/drawing/2014/main" id="{88743EB9-5C0B-ED40-BBDD-103870AFC24B}"/>
              </a:ext>
            </a:extLst>
          </p:cNvPr>
          <p:cNvGrpSpPr/>
          <p:nvPr/>
        </p:nvGrpSpPr>
        <p:grpSpPr>
          <a:xfrm>
            <a:off x="11734977" y="14112843"/>
            <a:ext cx="10973101" cy="6718901"/>
            <a:chOff x="25102899" y="12579293"/>
            <a:chExt cx="7349154" cy="4417368"/>
          </a:xfrm>
        </p:grpSpPr>
        <p:sp>
          <p:nvSpPr>
            <p:cNvPr id="132" name="object 59">
              <a:extLst>
                <a:ext uri="{FF2B5EF4-FFF2-40B4-BE49-F238E27FC236}">
                  <a16:creationId xmlns:a16="http://schemas.microsoft.com/office/drawing/2014/main" id="{08768E72-2E6F-634C-9E84-6443CA676EDD}"/>
                </a:ext>
              </a:extLst>
            </p:cNvPr>
            <p:cNvSpPr txBox="1"/>
            <p:nvPr/>
          </p:nvSpPr>
          <p:spPr>
            <a:xfrm>
              <a:off x="25102899" y="16615256"/>
              <a:ext cx="7349154" cy="381405"/>
            </a:xfrm>
            <a:prstGeom prst="rect">
              <a:avLst/>
            </a:prstGeom>
          </p:spPr>
          <p:txBody>
            <a:bodyPr vert="horz" wrap="square" lIns="0" tIns="25874" rIns="0" bIns="0" rtlCol="0">
              <a:spAutoFit/>
            </a:bodyPr>
            <a:lstStyle/>
            <a:p>
              <a:r>
                <a:rPr lang="en-US" sz="1800" b="1" dirty="0">
                  <a:latin typeface="Garamond"/>
                  <a:cs typeface="Garamond"/>
                </a:rPr>
                <a:t>Figure 4.</a:t>
              </a:r>
              <a:r>
                <a:rPr lang="en-US" sz="1800" dirty="0">
                  <a:latin typeface="Garamond"/>
                  <a:cs typeface="Garamond"/>
                </a:rPr>
                <a:t> </a:t>
              </a:r>
              <a:r>
                <a:rPr lang="en-US" sz="1800" b="1" dirty="0">
                  <a:latin typeface="Garamond"/>
                  <a:cs typeface="Garamond"/>
                </a:rPr>
                <a:t>Attractor Landscape. Attractor landscape including the associated attractors for the 2 conditions of interest: Cancerous (Ca) and Normal (Norm)</a:t>
              </a:r>
              <a:endParaRPr lang="en-US" sz="1800" dirty="0">
                <a:latin typeface="Garamond"/>
                <a:cs typeface="Garamond"/>
              </a:endParaRPr>
            </a:p>
          </p:txBody>
        </p:sp>
        <p:grpSp>
          <p:nvGrpSpPr>
            <p:cNvPr id="133" name="Group 132">
              <a:extLst>
                <a:ext uri="{FF2B5EF4-FFF2-40B4-BE49-F238E27FC236}">
                  <a16:creationId xmlns:a16="http://schemas.microsoft.com/office/drawing/2014/main" id="{783552AC-2DB4-E04C-BA64-7C01CB1B4002}"/>
                </a:ext>
              </a:extLst>
            </p:cNvPr>
            <p:cNvGrpSpPr>
              <a:grpSpLocks noChangeAspect="1"/>
            </p:cNvGrpSpPr>
            <p:nvPr/>
          </p:nvGrpSpPr>
          <p:grpSpPr>
            <a:xfrm>
              <a:off x="25236557" y="12579293"/>
              <a:ext cx="7157655" cy="3929309"/>
              <a:chOff x="3066787" y="1857030"/>
              <a:chExt cx="7994791" cy="4388867"/>
            </a:xfrm>
          </p:grpSpPr>
          <p:pic>
            <p:nvPicPr>
              <p:cNvPr id="134" name="Picture 133">
                <a:extLst>
                  <a:ext uri="{FF2B5EF4-FFF2-40B4-BE49-F238E27FC236}">
                    <a16:creationId xmlns:a16="http://schemas.microsoft.com/office/drawing/2014/main" id="{61CB9D12-570A-2641-9405-DA2288CB140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711164" y="2112628"/>
                <a:ext cx="4681377" cy="4133269"/>
              </a:xfrm>
              <a:prstGeom prst="rect">
                <a:avLst/>
              </a:prstGeom>
            </p:spPr>
          </p:pic>
          <p:pic>
            <p:nvPicPr>
              <p:cNvPr id="135" name="Picture 134">
                <a:extLst>
                  <a:ext uri="{FF2B5EF4-FFF2-40B4-BE49-F238E27FC236}">
                    <a16:creationId xmlns:a16="http://schemas.microsoft.com/office/drawing/2014/main" id="{9BC589E5-4183-A448-BA0D-D61BEE614F9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547172" y="4272015"/>
                <a:ext cx="1397633" cy="1414477"/>
              </a:xfrm>
              <a:prstGeom prst="rect">
                <a:avLst/>
              </a:prstGeom>
              <a:ln w="76200" cap="sq" cmpd="thickThin">
                <a:solidFill>
                  <a:srgbClr val="FF1493"/>
                </a:solidFill>
                <a:prstDash val="solid"/>
                <a:miter lim="800000"/>
              </a:ln>
              <a:effectLst>
                <a:innerShdw blurRad="76200">
                  <a:srgbClr val="000000"/>
                </a:innerShdw>
              </a:effectLst>
            </p:spPr>
          </p:pic>
          <p:pic>
            <p:nvPicPr>
              <p:cNvPr id="136" name="Picture 135">
                <a:extLst>
                  <a:ext uri="{FF2B5EF4-FFF2-40B4-BE49-F238E27FC236}">
                    <a16:creationId xmlns:a16="http://schemas.microsoft.com/office/drawing/2014/main" id="{85DFD7EF-5300-754D-A57A-F84DE1724E2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544607" y="1906012"/>
                <a:ext cx="1402764" cy="1419669"/>
              </a:xfrm>
              <a:prstGeom prst="rect">
                <a:avLst/>
              </a:prstGeom>
              <a:ln w="76200" cap="sq" cmpd="thickThin">
                <a:solidFill>
                  <a:srgbClr val="483D8B"/>
                </a:solidFill>
                <a:prstDash val="solid"/>
                <a:miter lim="800000"/>
              </a:ln>
              <a:effectLst>
                <a:innerShdw blurRad="76200">
                  <a:srgbClr val="000000"/>
                </a:innerShdw>
              </a:effectLst>
            </p:spPr>
          </p:pic>
          <p:pic>
            <p:nvPicPr>
              <p:cNvPr id="137" name="Picture 136">
                <a:extLst>
                  <a:ext uri="{FF2B5EF4-FFF2-40B4-BE49-F238E27FC236}">
                    <a16:creationId xmlns:a16="http://schemas.microsoft.com/office/drawing/2014/main" id="{50966D7C-A1E3-B84B-83E7-94A1117651A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85" y="1906383"/>
                <a:ext cx="1402764" cy="1419669"/>
              </a:xfrm>
              <a:prstGeom prst="rect">
                <a:avLst/>
              </a:prstGeom>
              <a:ln w="76200" cap="sq" cmpd="thickThin">
                <a:solidFill>
                  <a:srgbClr val="66CDAA"/>
                </a:solidFill>
                <a:prstDash val="solid"/>
                <a:miter lim="800000"/>
              </a:ln>
              <a:effectLst>
                <a:innerShdw blurRad="76200">
                  <a:srgbClr val="000000"/>
                </a:innerShdw>
              </a:effectLst>
            </p:spPr>
          </p:pic>
          <p:cxnSp>
            <p:nvCxnSpPr>
              <p:cNvPr id="138" name="Straight Connector 137">
                <a:extLst>
                  <a:ext uri="{FF2B5EF4-FFF2-40B4-BE49-F238E27FC236}">
                    <a16:creationId xmlns:a16="http://schemas.microsoft.com/office/drawing/2014/main" id="{AD8B0BD5-047D-4F49-90F3-3390B3EAEB10}"/>
                  </a:ext>
                </a:extLst>
              </p:cNvPr>
              <p:cNvCxnSpPr>
                <a:cxnSpLocks/>
              </p:cNvCxnSpPr>
              <p:nvPr/>
            </p:nvCxnSpPr>
            <p:spPr>
              <a:xfrm flipH="1">
                <a:off x="8411125" y="1857030"/>
                <a:ext cx="1085589" cy="593601"/>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39" name="Straight Connector 138">
                <a:extLst>
                  <a:ext uri="{FF2B5EF4-FFF2-40B4-BE49-F238E27FC236}">
                    <a16:creationId xmlns:a16="http://schemas.microsoft.com/office/drawing/2014/main" id="{A3461285-94A5-984B-8DF2-B8A13D8C4A23}"/>
                  </a:ext>
                </a:extLst>
              </p:cNvPr>
              <p:cNvCxnSpPr>
                <a:cxnSpLocks/>
              </p:cNvCxnSpPr>
              <p:nvPr/>
            </p:nvCxnSpPr>
            <p:spPr>
              <a:xfrm flipH="1" flipV="1">
                <a:off x="8411123" y="2522888"/>
                <a:ext cx="1075749" cy="837467"/>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40" name="Straight Connector 139">
                <a:extLst>
                  <a:ext uri="{FF2B5EF4-FFF2-40B4-BE49-F238E27FC236}">
                    <a16:creationId xmlns:a16="http://schemas.microsoft.com/office/drawing/2014/main" id="{30052CCF-D56D-DE4F-8769-E220B183A960}"/>
                  </a:ext>
                </a:extLst>
              </p:cNvPr>
              <p:cNvCxnSpPr>
                <a:cxnSpLocks/>
              </p:cNvCxnSpPr>
              <p:nvPr/>
            </p:nvCxnSpPr>
            <p:spPr>
              <a:xfrm flipH="1">
                <a:off x="4580453" y="2522888"/>
                <a:ext cx="652806" cy="837467"/>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41" name="Straight Connector 140">
                <a:extLst>
                  <a:ext uri="{FF2B5EF4-FFF2-40B4-BE49-F238E27FC236}">
                    <a16:creationId xmlns:a16="http://schemas.microsoft.com/office/drawing/2014/main" id="{9B3EE1BE-B78A-5A41-BD15-442B9BD8CC29}"/>
                  </a:ext>
                </a:extLst>
              </p:cNvPr>
              <p:cNvCxnSpPr>
                <a:cxnSpLocks/>
              </p:cNvCxnSpPr>
              <p:nvPr/>
            </p:nvCxnSpPr>
            <p:spPr>
              <a:xfrm flipH="1" flipV="1">
                <a:off x="8855186" y="4996810"/>
                <a:ext cx="631687" cy="73046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42" name="Straight Connector 141">
                <a:extLst>
                  <a:ext uri="{FF2B5EF4-FFF2-40B4-BE49-F238E27FC236}">
                    <a16:creationId xmlns:a16="http://schemas.microsoft.com/office/drawing/2014/main" id="{504F3F04-F411-BC46-808D-68BBEBCFBCD6}"/>
                  </a:ext>
                </a:extLst>
              </p:cNvPr>
              <p:cNvCxnSpPr>
                <a:cxnSpLocks/>
              </p:cNvCxnSpPr>
              <p:nvPr/>
            </p:nvCxnSpPr>
            <p:spPr>
              <a:xfrm flipV="1">
                <a:off x="8855186" y="4225678"/>
                <a:ext cx="631687" cy="599899"/>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43" name="Straight Connector 142">
                <a:extLst>
                  <a:ext uri="{FF2B5EF4-FFF2-40B4-BE49-F238E27FC236}">
                    <a16:creationId xmlns:a16="http://schemas.microsoft.com/office/drawing/2014/main" id="{6702D20A-009F-034B-8C88-2A72E8CE03C4}"/>
                  </a:ext>
                </a:extLst>
              </p:cNvPr>
              <p:cNvCxnSpPr>
                <a:cxnSpLocks/>
              </p:cNvCxnSpPr>
              <p:nvPr/>
            </p:nvCxnSpPr>
            <p:spPr>
              <a:xfrm>
                <a:off x="4588029" y="1857030"/>
                <a:ext cx="645230" cy="515374"/>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sp>
            <p:nvSpPr>
              <p:cNvPr id="144" name="TextBox 143">
                <a:extLst>
                  <a:ext uri="{FF2B5EF4-FFF2-40B4-BE49-F238E27FC236}">
                    <a16:creationId xmlns:a16="http://schemas.microsoft.com/office/drawing/2014/main" id="{A967F9BC-369A-EF46-B07A-23327B3AE177}"/>
                  </a:ext>
                </a:extLst>
              </p:cNvPr>
              <p:cNvSpPr txBox="1"/>
              <p:nvPr/>
            </p:nvSpPr>
            <p:spPr>
              <a:xfrm>
                <a:off x="9443929" y="3380083"/>
                <a:ext cx="1604119" cy="339023"/>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Network nodes in basal state as normal</a:t>
                </a:r>
              </a:p>
            </p:txBody>
          </p:sp>
          <p:sp>
            <p:nvSpPr>
              <p:cNvPr id="145" name="Rectangle 144">
                <a:extLst>
                  <a:ext uri="{FF2B5EF4-FFF2-40B4-BE49-F238E27FC236}">
                    <a16:creationId xmlns:a16="http://schemas.microsoft.com/office/drawing/2014/main" id="{376D6721-7846-CE49-B3EC-BC051822A611}"/>
                  </a:ext>
                </a:extLst>
              </p:cNvPr>
              <p:cNvSpPr/>
              <p:nvPr/>
            </p:nvSpPr>
            <p:spPr>
              <a:xfrm>
                <a:off x="7597192" y="2958553"/>
                <a:ext cx="72167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18B9B762-065B-4444-81ED-68CAFDD36369}"/>
                  </a:ext>
                </a:extLst>
              </p:cNvPr>
              <p:cNvSpPr/>
              <p:nvPr/>
            </p:nvSpPr>
            <p:spPr>
              <a:xfrm>
                <a:off x="9430400" y="5769079"/>
                <a:ext cx="1631178" cy="339022"/>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basal state as cancerous</a:t>
                </a:r>
              </a:p>
            </p:txBody>
          </p:sp>
          <p:sp>
            <p:nvSpPr>
              <p:cNvPr id="147" name="Rectangle 146">
                <a:extLst>
                  <a:ext uri="{FF2B5EF4-FFF2-40B4-BE49-F238E27FC236}">
                    <a16:creationId xmlns:a16="http://schemas.microsoft.com/office/drawing/2014/main" id="{22F45DAA-6E4F-DC49-895B-0B99F9DE8B33}"/>
                  </a:ext>
                </a:extLst>
              </p:cNvPr>
              <p:cNvSpPr/>
              <p:nvPr/>
            </p:nvSpPr>
            <p:spPr>
              <a:xfrm>
                <a:off x="3066787" y="3399081"/>
                <a:ext cx="1538760"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arbitrary basal state</a:t>
                </a:r>
              </a:p>
            </p:txBody>
          </p:sp>
          <p:sp>
            <p:nvSpPr>
              <p:cNvPr id="148" name="Rectangle 147">
                <a:extLst>
                  <a:ext uri="{FF2B5EF4-FFF2-40B4-BE49-F238E27FC236}">
                    <a16:creationId xmlns:a16="http://schemas.microsoft.com/office/drawing/2014/main" id="{EFAB9C1F-3799-824F-8C4A-74CEFFC9E8ED}"/>
                  </a:ext>
                </a:extLst>
              </p:cNvPr>
              <p:cNvSpPr/>
              <p:nvPr/>
            </p:nvSpPr>
            <p:spPr>
              <a:xfrm>
                <a:off x="5318776" y="3317649"/>
                <a:ext cx="729687"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C8365EC5-CDBC-C049-A165-3686F7841FA2}"/>
                  </a:ext>
                </a:extLst>
              </p:cNvPr>
              <p:cNvSpPr/>
              <p:nvPr/>
            </p:nvSpPr>
            <p:spPr>
              <a:xfrm>
                <a:off x="6982552" y="4878477"/>
                <a:ext cx="48122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grpSp>
      </p:grpSp>
      <p:sp>
        <p:nvSpPr>
          <p:cNvPr id="155" name="Rectangle 154">
            <a:extLst>
              <a:ext uri="{FF2B5EF4-FFF2-40B4-BE49-F238E27FC236}">
                <a16:creationId xmlns:a16="http://schemas.microsoft.com/office/drawing/2014/main" id="{71813299-7AE9-824B-8CEF-12A01B05A499}"/>
              </a:ext>
            </a:extLst>
          </p:cNvPr>
          <p:cNvSpPr/>
          <p:nvPr/>
        </p:nvSpPr>
        <p:spPr>
          <a:xfrm>
            <a:off x="11289678" y="8425670"/>
            <a:ext cx="9242693" cy="2400657"/>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STEP 3. Estimating Phenotype Landscape with Unsupervised Machine Learning. </a:t>
            </a:r>
            <a:r>
              <a:rPr lang="en-US" sz="2500" dirty="0">
                <a:latin typeface="Arial" panose="020B0604020202020204" pitchFamily="34" charset="0"/>
                <a:cs typeface="Arial" panose="020B0604020202020204" pitchFamily="34" charset="0"/>
              </a:rPr>
              <a:t>We apply K-Means algorithm to cluster the simulated attractors (Fig 5). Those that cluster with the MCF10A attractor are considered normal-like while those that cluster with the MDA-MB-231 attractor are tumorigenic.</a:t>
            </a:r>
          </a:p>
        </p:txBody>
      </p:sp>
      <p:sp>
        <p:nvSpPr>
          <p:cNvPr id="156" name="Rectangle 155">
            <a:extLst>
              <a:ext uri="{FF2B5EF4-FFF2-40B4-BE49-F238E27FC236}">
                <a16:creationId xmlns:a16="http://schemas.microsoft.com/office/drawing/2014/main" id="{71813299-7AE9-824B-8CEF-12A01B05A499}"/>
              </a:ext>
            </a:extLst>
          </p:cNvPr>
          <p:cNvSpPr/>
          <p:nvPr/>
        </p:nvSpPr>
        <p:spPr>
          <a:xfrm>
            <a:off x="11289679" y="6202594"/>
            <a:ext cx="9242695" cy="2015936"/>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STEP 2. Estimating Attractor Landscape with Topological Signal Flow Analysis (SFA). </a:t>
            </a:r>
            <a:r>
              <a:rPr lang="en-US" sz="2500" dirty="0">
                <a:latin typeface="Arial" panose="020B0604020202020204" pitchFamily="34" charset="0"/>
                <a:cs typeface="Arial" panose="020B0604020202020204" pitchFamily="34" charset="0"/>
              </a:rPr>
              <a:t>We estimate the attractor landscape based on network topology by applying SFA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to the network with 100,000 random initial conditions and simulating their corresponding attractors (Fig 4).</a:t>
            </a:r>
          </a:p>
        </p:txBody>
      </p:sp>
      <p:sp>
        <p:nvSpPr>
          <p:cNvPr id="157" name="Rectangle 156">
            <a:extLst>
              <a:ext uri="{FF2B5EF4-FFF2-40B4-BE49-F238E27FC236}">
                <a16:creationId xmlns:a16="http://schemas.microsoft.com/office/drawing/2014/main" id="{71813299-7AE9-824B-8CEF-12A01B05A499}"/>
              </a:ext>
            </a:extLst>
          </p:cNvPr>
          <p:cNvSpPr/>
          <p:nvPr/>
        </p:nvSpPr>
        <p:spPr>
          <a:xfrm>
            <a:off x="11289679" y="11033466"/>
            <a:ext cx="9242692" cy="2400657"/>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STEP 4. Applying FC Control and In-Silico Screenings. </a:t>
            </a:r>
            <a:r>
              <a:rPr lang="en-US" sz="2500" dirty="0">
                <a:latin typeface="Arial" panose="020B0604020202020204" pitchFamily="34" charset="0"/>
                <a:cs typeface="Arial" panose="020B0604020202020204" pitchFamily="34" charset="0"/>
              </a:rPr>
              <a:t>We apply FC control</a:t>
            </a:r>
            <a:r>
              <a:rPr lang="en-US" sz="2500" baseline="30000" dirty="0">
                <a:latin typeface="Arial" panose="020B0604020202020204" pitchFamily="34" charset="0"/>
                <a:cs typeface="Arial" panose="020B0604020202020204" pitchFamily="34" charset="0"/>
              </a:rPr>
              <a:t>8 </a:t>
            </a:r>
            <a:r>
              <a:rPr lang="en-US" sz="2500" dirty="0">
                <a:latin typeface="Arial" panose="020B0604020202020204" pitchFamily="34" charset="0"/>
                <a:cs typeface="Arial" panose="020B0604020202020204" pitchFamily="34" charset="0"/>
              </a:rPr>
              <a:t>to the network to identify control sets (FCs). We perform </a:t>
            </a:r>
            <a:r>
              <a:rPr lang="en-US" sz="2500" i="1" dirty="0">
                <a:latin typeface="Arial" panose="020B0604020202020204" pitchFamily="34" charset="0"/>
                <a:cs typeface="Arial" panose="020B0604020202020204" pitchFamily="34" charset="0"/>
              </a:rPr>
              <a:t>in-silico</a:t>
            </a:r>
            <a:r>
              <a:rPr lang="en-US" sz="2500" dirty="0">
                <a:latin typeface="Arial" panose="020B0604020202020204" pitchFamily="34" charset="0"/>
                <a:cs typeface="Arial" panose="020B0604020202020204" pitchFamily="34" charset="0"/>
              </a:rPr>
              <a:t> screenings using SFA and apply K-Nearest Neighbors (KNN) classifier to identify combinations of perturbations of nodes in each FC set that can shift attractors from the tumorigenic to the normal basin of attraction (Fig 6).  </a:t>
            </a:r>
          </a:p>
        </p:txBody>
      </p:sp>
      <p:grpSp>
        <p:nvGrpSpPr>
          <p:cNvPr id="28" name="Group 27"/>
          <p:cNvGrpSpPr/>
          <p:nvPr/>
        </p:nvGrpSpPr>
        <p:grpSpPr>
          <a:xfrm>
            <a:off x="23419038" y="13127450"/>
            <a:ext cx="6976031" cy="7658311"/>
            <a:chOff x="23297453" y="14192648"/>
            <a:chExt cx="6005732" cy="6593113"/>
          </a:xfrm>
        </p:grpSpPr>
        <p:pic>
          <p:nvPicPr>
            <p:cNvPr id="158" name="Picture 15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3297453" y="17053526"/>
              <a:ext cx="6005732" cy="3732235"/>
            </a:xfrm>
            <a:prstGeom prst="rect">
              <a:avLst/>
            </a:prstGeom>
          </p:spPr>
        </p:pic>
        <p:pic>
          <p:nvPicPr>
            <p:cNvPr id="159" name="Picture 15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3902721" y="14192648"/>
              <a:ext cx="4795197" cy="4233763"/>
            </a:xfrm>
            <a:prstGeom prst="rect">
              <a:avLst/>
            </a:prstGeom>
            <a:effectLst>
              <a:outerShdw blurRad="50800" dist="38100" dir="2700000" algn="tl" rotWithShape="0">
                <a:prstClr val="black">
                  <a:alpha val="40000"/>
                </a:prstClr>
              </a:outerShdw>
            </a:effectLst>
            <a:scene3d>
              <a:camera prst="isometricTopUp">
                <a:rot lat="19200000" lon="18599998" rev="3000001"/>
              </a:camera>
              <a:lightRig rig="threePt" dir="t"/>
            </a:scene3d>
          </p:spPr>
        </p:pic>
        <p:cxnSp>
          <p:nvCxnSpPr>
            <p:cNvPr id="160" name="Straight Connector 159"/>
            <p:cNvCxnSpPr/>
            <p:nvPr/>
          </p:nvCxnSpPr>
          <p:spPr>
            <a:xfrm flipH="1">
              <a:off x="26300319" y="15587383"/>
              <a:ext cx="306675" cy="2293496"/>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61" name="Straight Connector 160"/>
            <p:cNvCxnSpPr/>
            <p:nvPr/>
          </p:nvCxnSpPr>
          <p:spPr>
            <a:xfrm>
              <a:off x="24948183" y="16309529"/>
              <a:ext cx="1" cy="2169348"/>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62" name="Straight Connector 161"/>
            <p:cNvCxnSpPr/>
            <p:nvPr/>
          </p:nvCxnSpPr>
          <p:spPr>
            <a:xfrm flipH="1">
              <a:off x="26863118" y="16803400"/>
              <a:ext cx="284973" cy="2224227"/>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grpSp>
      <p:pic>
        <p:nvPicPr>
          <p:cNvPr id="21" name="Picture 20">
            <a:extLst>
              <a:ext uri="{FF2B5EF4-FFF2-40B4-BE49-F238E27FC236}">
                <a16:creationId xmlns:a16="http://schemas.microsoft.com/office/drawing/2014/main" id="{B2660186-C000-4546-A40F-1823E929DDEE}"/>
              </a:ext>
            </a:extLst>
          </p:cNvPr>
          <p:cNvPicPr>
            <a:picLocks noChangeAspect="1"/>
          </p:cNvPicPr>
          <p:nvPr/>
        </p:nvPicPr>
        <p:blipFill>
          <a:blip r:embed="rId24"/>
          <a:stretch>
            <a:fillRect/>
          </a:stretch>
        </p:blipFill>
        <p:spPr>
          <a:xfrm>
            <a:off x="39930892" y="14835568"/>
            <a:ext cx="343445" cy="257584"/>
          </a:xfrm>
          <a:prstGeom prst="rect">
            <a:avLst/>
          </a:prstGeom>
          <a:effectLst>
            <a:softEdge rad="31750"/>
          </a:effectLst>
        </p:spPr>
      </p:pic>
      <p:grpSp>
        <p:nvGrpSpPr>
          <p:cNvPr id="22" name="Group 21">
            <a:extLst>
              <a:ext uri="{FF2B5EF4-FFF2-40B4-BE49-F238E27FC236}">
                <a16:creationId xmlns:a16="http://schemas.microsoft.com/office/drawing/2014/main" id="{65477D06-DE63-924A-BFAC-F792FD84E792}"/>
              </a:ext>
            </a:extLst>
          </p:cNvPr>
          <p:cNvGrpSpPr>
            <a:grpSpLocks noChangeAspect="1"/>
          </p:cNvGrpSpPr>
          <p:nvPr/>
        </p:nvGrpSpPr>
        <p:grpSpPr>
          <a:xfrm>
            <a:off x="588756" y="18877518"/>
            <a:ext cx="9991058" cy="6126480"/>
            <a:chOff x="588756" y="17581515"/>
            <a:chExt cx="10612051" cy="6507271"/>
          </a:xfrm>
        </p:grpSpPr>
        <p:pic>
          <p:nvPicPr>
            <p:cNvPr id="150" name="Picture 149">
              <a:extLst>
                <a:ext uri="{FF2B5EF4-FFF2-40B4-BE49-F238E27FC236}">
                  <a16:creationId xmlns:a16="http://schemas.microsoft.com/office/drawing/2014/main" id="{B386DA11-325A-7648-8BB2-5C0459CAEFA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8756" y="17581515"/>
              <a:ext cx="10612051" cy="6507271"/>
            </a:xfrm>
            <a:prstGeom prst="rect">
              <a:avLst/>
            </a:prstGeom>
          </p:spPr>
        </p:pic>
        <p:sp>
          <p:nvSpPr>
            <p:cNvPr id="153" name="object 59">
              <a:extLst>
                <a:ext uri="{FF2B5EF4-FFF2-40B4-BE49-F238E27FC236}">
                  <a16:creationId xmlns:a16="http://schemas.microsoft.com/office/drawing/2014/main" id="{172F4674-EA0A-B545-96D6-9D6E5222AFDE}"/>
                </a:ext>
              </a:extLst>
            </p:cNvPr>
            <p:cNvSpPr txBox="1"/>
            <p:nvPr/>
          </p:nvSpPr>
          <p:spPr>
            <a:xfrm>
              <a:off x="1421205" y="19010319"/>
              <a:ext cx="3334086" cy="1204613"/>
            </a:xfrm>
            <a:prstGeom prst="rect">
              <a:avLst/>
            </a:prstGeom>
          </p:spPr>
          <p:txBody>
            <a:bodyPr vert="horz" wrap="square" lIns="0" tIns="25874" rIns="0" bIns="0" rtlCol="0">
              <a:spAutoFit/>
            </a:bodyPr>
            <a:lstStyle/>
            <a:p>
              <a:r>
                <a:rPr lang="en-US" sz="1800" b="1" dirty="0">
                  <a:latin typeface="Arial"/>
                  <a:cs typeface="Arial"/>
                </a:rPr>
                <a:t>Figure 2. Waddington’s Epigenetic Landscape and Optimal Control on State Space Portrait</a:t>
              </a:r>
            </a:p>
          </p:txBody>
        </p:sp>
      </p:grpSp>
      <p:grpSp>
        <p:nvGrpSpPr>
          <p:cNvPr id="46" name="Group 45">
            <a:extLst>
              <a:ext uri="{FF2B5EF4-FFF2-40B4-BE49-F238E27FC236}">
                <a16:creationId xmlns:a16="http://schemas.microsoft.com/office/drawing/2014/main" id="{7252A550-0415-9F48-AD01-B91A87BF81C9}"/>
              </a:ext>
            </a:extLst>
          </p:cNvPr>
          <p:cNvGrpSpPr/>
          <p:nvPr/>
        </p:nvGrpSpPr>
        <p:grpSpPr>
          <a:xfrm>
            <a:off x="447568" y="6550634"/>
            <a:ext cx="10459887" cy="5148336"/>
            <a:chOff x="486407" y="4878137"/>
            <a:chExt cx="10476002" cy="5156268"/>
          </a:xfrm>
        </p:grpSpPr>
        <p:sp>
          <p:nvSpPr>
            <p:cNvPr id="180" name="Rectangle 179">
              <a:extLst>
                <a:ext uri="{FF2B5EF4-FFF2-40B4-BE49-F238E27FC236}">
                  <a16:creationId xmlns:a16="http://schemas.microsoft.com/office/drawing/2014/main" id="{FE7ABBFB-30F2-9A4A-B554-402EE8F300AA}"/>
                </a:ext>
              </a:extLst>
            </p:cNvPr>
            <p:cNvSpPr/>
            <p:nvPr/>
          </p:nvSpPr>
          <p:spPr>
            <a:xfrm>
              <a:off x="5774940" y="4878137"/>
              <a:ext cx="5159229" cy="5156268"/>
            </a:xfrm>
            <a:prstGeom prst="rect">
              <a:avLst/>
            </a:prstGeom>
            <a:solidFill>
              <a:srgbClr val="AAA8E2"/>
            </a:solidFill>
            <a:ln>
              <a:solidFill>
                <a:srgbClr val="AAA8E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13DBFF82-6634-AE45-B793-3316B9820BEE}"/>
                </a:ext>
              </a:extLst>
            </p:cNvPr>
            <p:cNvSpPr/>
            <p:nvPr/>
          </p:nvSpPr>
          <p:spPr>
            <a:xfrm>
              <a:off x="5754794" y="5649572"/>
              <a:ext cx="5159229" cy="1457045"/>
            </a:xfrm>
            <a:prstGeom prst="rect">
              <a:avLst/>
            </a:prstGeom>
            <a:solidFill>
              <a:srgbClr val="7F79E2"/>
            </a:solidFill>
            <a:ln>
              <a:solidFill>
                <a:srgbClr val="FF1493"/>
              </a:solid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B5DD102-8841-6946-A265-C5A2097B5E6C}"/>
                </a:ext>
              </a:extLst>
            </p:cNvPr>
            <p:cNvSpPr/>
            <p:nvPr/>
          </p:nvSpPr>
          <p:spPr>
            <a:xfrm>
              <a:off x="599017" y="4878137"/>
              <a:ext cx="5159229" cy="5156268"/>
            </a:xfrm>
            <a:prstGeom prst="rect">
              <a:avLst/>
            </a:prstGeom>
            <a:solidFill>
              <a:srgbClr val="FDD1F6">
                <a:alpha val="95000"/>
              </a:srgbClr>
            </a:solidFill>
            <a:ln>
              <a:solidFill>
                <a:srgbClr val="FDD1F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64BD90AB-6BF5-3D44-BA25-E57771D0DDF0}"/>
                </a:ext>
              </a:extLst>
            </p:cNvPr>
            <p:cNvSpPr/>
            <p:nvPr/>
          </p:nvSpPr>
          <p:spPr>
            <a:xfrm>
              <a:off x="588434" y="5627533"/>
              <a:ext cx="5159229" cy="1501121"/>
            </a:xfrm>
            <a:prstGeom prst="rect">
              <a:avLst/>
            </a:prstGeom>
            <a:solidFill>
              <a:srgbClr val="FD7FCE"/>
            </a:solidFill>
            <a:ln>
              <a:solidFill>
                <a:srgbClr val="FF1493"/>
              </a:solid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99E06E09-9648-B84A-A99F-BDD9D47B67BA}"/>
                </a:ext>
              </a:extLst>
            </p:cNvPr>
            <p:cNvSpPr txBox="1"/>
            <p:nvPr/>
          </p:nvSpPr>
          <p:spPr>
            <a:xfrm>
              <a:off x="599017" y="4920476"/>
              <a:ext cx="5159229" cy="723275"/>
            </a:xfrm>
            <a:prstGeom prst="rect">
              <a:avLst/>
            </a:prstGeom>
            <a:noFill/>
          </p:spPr>
          <p:txBody>
            <a:bodyPr wrap="square" rtlCol="0">
              <a:spAutoFit/>
            </a:bodyPr>
            <a:lstStyle/>
            <a:p>
              <a:pPr algn="ctr"/>
              <a:r>
                <a:rPr lang="en-US" sz="2500" b="1" dirty="0">
                  <a:solidFill>
                    <a:sysClr val="windowText" lastClr="000000"/>
                  </a:solidFill>
                  <a:latin typeface="+mj-lt"/>
                </a:rPr>
                <a:t>Triple Negative Breast Cancer (TNBC)</a:t>
              </a:r>
            </a:p>
            <a:p>
              <a:pPr algn="ctr"/>
              <a:r>
                <a:rPr lang="en-US" sz="1600" b="1" dirty="0">
                  <a:solidFill>
                    <a:sysClr val="windowText" lastClr="000000"/>
                  </a:solidFill>
                  <a:latin typeface="+mj-lt"/>
                </a:rPr>
                <a:t>An Aggressive Subtype of Breast Cancer</a:t>
              </a:r>
            </a:p>
          </p:txBody>
        </p:sp>
        <p:sp>
          <p:nvSpPr>
            <p:cNvPr id="186" name="TextBox 185">
              <a:extLst>
                <a:ext uri="{FF2B5EF4-FFF2-40B4-BE49-F238E27FC236}">
                  <a16:creationId xmlns:a16="http://schemas.microsoft.com/office/drawing/2014/main" id="{EEE8288C-7C7E-604E-8FBC-2F5106E8B945}"/>
                </a:ext>
              </a:extLst>
            </p:cNvPr>
            <p:cNvSpPr txBox="1"/>
            <p:nvPr/>
          </p:nvSpPr>
          <p:spPr>
            <a:xfrm>
              <a:off x="588435" y="7155240"/>
              <a:ext cx="5180393" cy="369332"/>
            </a:xfrm>
            <a:prstGeom prst="rect">
              <a:avLst/>
            </a:prstGeom>
            <a:noFill/>
          </p:spPr>
          <p:txBody>
            <a:bodyPr wrap="square" rtlCol="0">
              <a:spAutoFit/>
            </a:bodyPr>
            <a:lstStyle/>
            <a:p>
              <a:pPr algn="ctr"/>
              <a:r>
                <a:rPr lang="en-US" b="1" dirty="0"/>
                <a:t>Lacks:</a:t>
              </a:r>
            </a:p>
          </p:txBody>
        </p:sp>
        <p:sp>
          <p:nvSpPr>
            <p:cNvPr id="187" name="TextBox 186">
              <a:extLst>
                <a:ext uri="{FF2B5EF4-FFF2-40B4-BE49-F238E27FC236}">
                  <a16:creationId xmlns:a16="http://schemas.microsoft.com/office/drawing/2014/main" id="{AD7EB9AD-EC01-C345-B6D9-7C453945EEAF}"/>
                </a:ext>
              </a:extLst>
            </p:cNvPr>
            <p:cNvSpPr txBox="1"/>
            <p:nvPr/>
          </p:nvSpPr>
          <p:spPr>
            <a:xfrm>
              <a:off x="1722202" y="5793318"/>
              <a:ext cx="2891693" cy="1169551"/>
            </a:xfrm>
            <a:prstGeom prst="rect">
              <a:avLst/>
            </a:prstGeom>
            <a:noFill/>
          </p:spPr>
          <p:txBody>
            <a:bodyPr wrap="square" rtlCol="0">
              <a:spAutoFit/>
            </a:bodyPr>
            <a:lstStyle/>
            <a:p>
              <a:pPr algn="ctr"/>
              <a:r>
                <a:rPr lang="en-US" sz="5400" b="1" dirty="0">
                  <a:solidFill>
                    <a:schemeClr val="bg1"/>
                  </a:solidFill>
                </a:rPr>
                <a:t>20% </a:t>
              </a:r>
            </a:p>
            <a:p>
              <a:pPr algn="ctr"/>
              <a:r>
                <a:rPr lang="en-US" sz="1600" b="1" dirty="0">
                  <a:solidFill>
                    <a:schemeClr val="bg1"/>
                  </a:solidFill>
                </a:rPr>
                <a:t>of Breast Cancers are TNBC</a:t>
              </a:r>
              <a:r>
                <a:rPr lang="en-US" sz="1600" b="1" baseline="30000" dirty="0">
                  <a:solidFill>
                    <a:schemeClr val="bg1"/>
                  </a:solidFill>
                </a:rPr>
                <a:t>1</a:t>
              </a:r>
            </a:p>
          </p:txBody>
        </p:sp>
        <p:sp>
          <p:nvSpPr>
            <p:cNvPr id="188" name="TextBox 187">
              <a:extLst>
                <a:ext uri="{FF2B5EF4-FFF2-40B4-BE49-F238E27FC236}">
                  <a16:creationId xmlns:a16="http://schemas.microsoft.com/office/drawing/2014/main" id="{A94413C2-7B30-9141-B991-920AB4EEC126}"/>
                </a:ext>
              </a:extLst>
            </p:cNvPr>
            <p:cNvSpPr txBox="1"/>
            <p:nvPr/>
          </p:nvSpPr>
          <p:spPr>
            <a:xfrm>
              <a:off x="5774940" y="4920476"/>
              <a:ext cx="5159229" cy="723275"/>
            </a:xfrm>
            <a:prstGeom prst="rect">
              <a:avLst/>
            </a:prstGeom>
            <a:noFill/>
          </p:spPr>
          <p:txBody>
            <a:bodyPr wrap="square" rtlCol="0">
              <a:spAutoFit/>
            </a:bodyPr>
            <a:lstStyle/>
            <a:p>
              <a:pPr algn="ctr"/>
              <a:r>
                <a:rPr lang="en-US" sz="2500" b="1" dirty="0">
                  <a:solidFill>
                    <a:sysClr val="windowText" lastClr="000000"/>
                  </a:solidFill>
                  <a:latin typeface="+mj-lt"/>
                </a:rPr>
                <a:t>Claudin-Low (CL) TNBC</a:t>
              </a:r>
            </a:p>
            <a:p>
              <a:pPr algn="ctr"/>
              <a:r>
                <a:rPr lang="en-US" sz="1600" b="1" dirty="0">
                  <a:solidFill>
                    <a:sysClr val="windowText" lastClr="000000"/>
                  </a:solidFill>
                  <a:latin typeface="+mj-lt"/>
                </a:rPr>
                <a:t>A Subtype of Triple Negative Breast Cancer</a:t>
              </a:r>
            </a:p>
          </p:txBody>
        </p:sp>
        <p:sp>
          <p:nvSpPr>
            <p:cNvPr id="189" name="TextBox 188">
              <a:extLst>
                <a:ext uri="{FF2B5EF4-FFF2-40B4-BE49-F238E27FC236}">
                  <a16:creationId xmlns:a16="http://schemas.microsoft.com/office/drawing/2014/main" id="{A9BB5792-2316-A241-BC3B-7F7C47F7AC54}"/>
                </a:ext>
              </a:extLst>
            </p:cNvPr>
            <p:cNvSpPr txBox="1"/>
            <p:nvPr/>
          </p:nvSpPr>
          <p:spPr>
            <a:xfrm>
              <a:off x="6518446" y="5793319"/>
              <a:ext cx="3631924" cy="1169551"/>
            </a:xfrm>
            <a:prstGeom prst="rect">
              <a:avLst/>
            </a:prstGeom>
            <a:noFill/>
          </p:spPr>
          <p:txBody>
            <a:bodyPr wrap="square" rtlCol="0">
              <a:spAutoFit/>
            </a:bodyPr>
            <a:lstStyle/>
            <a:p>
              <a:pPr algn="ctr"/>
              <a:r>
                <a:rPr lang="en-US" sz="5400" b="1" dirty="0">
                  <a:solidFill>
                    <a:schemeClr val="bg1"/>
                  </a:solidFill>
                </a:rPr>
                <a:t>7-14%</a:t>
              </a:r>
              <a:r>
                <a:rPr lang="en-US" sz="4000" b="1" dirty="0">
                  <a:solidFill>
                    <a:schemeClr val="bg1"/>
                  </a:solidFill>
                </a:rPr>
                <a:t> </a:t>
              </a:r>
            </a:p>
            <a:p>
              <a:pPr algn="ctr"/>
              <a:r>
                <a:rPr lang="en-US" sz="1600" b="1" dirty="0">
                  <a:solidFill>
                    <a:schemeClr val="bg1"/>
                  </a:solidFill>
                </a:rPr>
                <a:t>of invasive Breast Cancers are CL TNBC</a:t>
              </a:r>
              <a:r>
                <a:rPr lang="en-US" sz="1600" b="1" baseline="30000" dirty="0">
                  <a:solidFill>
                    <a:schemeClr val="bg1"/>
                  </a:solidFill>
                </a:rPr>
                <a:t>2</a:t>
              </a:r>
            </a:p>
          </p:txBody>
        </p:sp>
        <p:sp>
          <p:nvSpPr>
            <p:cNvPr id="193" name="TextBox 192">
              <a:extLst>
                <a:ext uri="{FF2B5EF4-FFF2-40B4-BE49-F238E27FC236}">
                  <a16:creationId xmlns:a16="http://schemas.microsoft.com/office/drawing/2014/main" id="{6E52E366-D2B0-D843-BC0E-F446E3E3F85A}"/>
                </a:ext>
              </a:extLst>
            </p:cNvPr>
            <p:cNvSpPr txBox="1"/>
            <p:nvPr/>
          </p:nvSpPr>
          <p:spPr>
            <a:xfrm>
              <a:off x="5778506" y="7155240"/>
              <a:ext cx="5152097" cy="369332"/>
            </a:xfrm>
            <a:prstGeom prst="rect">
              <a:avLst/>
            </a:prstGeom>
            <a:noFill/>
          </p:spPr>
          <p:txBody>
            <a:bodyPr wrap="square" rtlCol="0">
              <a:spAutoFit/>
            </a:bodyPr>
            <a:lstStyle/>
            <a:p>
              <a:pPr algn="ctr"/>
              <a:r>
                <a:rPr lang="en-US" b="1" dirty="0"/>
                <a:t>These phenotypic characteristics:</a:t>
              </a:r>
            </a:p>
          </p:txBody>
        </p:sp>
        <p:grpSp>
          <p:nvGrpSpPr>
            <p:cNvPr id="35" name="Group 34">
              <a:extLst>
                <a:ext uri="{FF2B5EF4-FFF2-40B4-BE49-F238E27FC236}">
                  <a16:creationId xmlns:a16="http://schemas.microsoft.com/office/drawing/2014/main" id="{4E41B0CF-F9EF-CD49-975A-10D2528B60CC}"/>
                </a:ext>
              </a:extLst>
            </p:cNvPr>
            <p:cNvGrpSpPr/>
            <p:nvPr/>
          </p:nvGrpSpPr>
          <p:grpSpPr>
            <a:xfrm>
              <a:off x="486407" y="7623117"/>
              <a:ext cx="5281629" cy="1558273"/>
              <a:chOff x="486407" y="7938386"/>
              <a:chExt cx="5281629" cy="1558273"/>
            </a:xfrm>
          </p:grpSpPr>
          <p:grpSp>
            <p:nvGrpSpPr>
              <p:cNvPr id="32" name="Group 31">
                <a:extLst>
                  <a:ext uri="{FF2B5EF4-FFF2-40B4-BE49-F238E27FC236}">
                    <a16:creationId xmlns:a16="http://schemas.microsoft.com/office/drawing/2014/main" id="{039B56C4-3909-D048-B3D3-35DAFE3B6B50}"/>
                  </a:ext>
                </a:extLst>
              </p:cNvPr>
              <p:cNvGrpSpPr/>
              <p:nvPr/>
            </p:nvGrpSpPr>
            <p:grpSpPr>
              <a:xfrm>
                <a:off x="486407" y="7947379"/>
                <a:ext cx="2076388" cy="1549280"/>
                <a:chOff x="405213" y="7938386"/>
                <a:chExt cx="2076388" cy="1549280"/>
              </a:xfrm>
            </p:grpSpPr>
            <p:sp>
              <p:nvSpPr>
                <p:cNvPr id="194" name="Oval 193">
                  <a:extLst>
                    <a:ext uri="{FF2B5EF4-FFF2-40B4-BE49-F238E27FC236}">
                      <a16:creationId xmlns:a16="http://schemas.microsoft.com/office/drawing/2014/main" id="{EF0B4369-55C0-B34D-8238-A0E77E781E07}"/>
                    </a:ext>
                  </a:extLst>
                </p:cNvPr>
                <p:cNvSpPr>
                  <a:spLocks noChangeAspect="1"/>
                </p:cNvSpPr>
                <p:nvPr/>
              </p:nvSpPr>
              <p:spPr>
                <a:xfrm>
                  <a:off x="669523" y="7938386"/>
                  <a:ext cx="1547768" cy="1549280"/>
                </a:xfrm>
                <a:prstGeom prst="ellipse">
                  <a:avLst/>
                </a:prstGeom>
                <a:gradFill flip="none" rotWithShape="1">
                  <a:gsLst>
                    <a:gs pos="0">
                      <a:srgbClr val="FF1493"/>
                    </a:gs>
                    <a:gs pos="100000">
                      <a:srgbClr val="FDD1F6"/>
                    </a:gs>
                  </a:gsLst>
                  <a:lin ang="16200000" scaled="1"/>
                  <a:tileRect/>
                </a:gradFill>
                <a:ln>
                  <a:solidFill>
                    <a:srgbClr val="FE48A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dirty="0"/>
                </a:p>
              </p:txBody>
            </p:sp>
            <p:sp>
              <p:nvSpPr>
                <p:cNvPr id="26" name="TextBox 25">
                  <a:extLst>
                    <a:ext uri="{FF2B5EF4-FFF2-40B4-BE49-F238E27FC236}">
                      <a16:creationId xmlns:a16="http://schemas.microsoft.com/office/drawing/2014/main" id="{C7485D12-1C73-4E49-A51C-3278DEBDAFC9}"/>
                    </a:ext>
                  </a:extLst>
                </p:cNvPr>
                <p:cNvSpPr txBox="1"/>
                <p:nvPr/>
              </p:nvSpPr>
              <p:spPr>
                <a:xfrm>
                  <a:off x="405213" y="8097473"/>
                  <a:ext cx="2076388" cy="1231106"/>
                </a:xfrm>
                <a:prstGeom prst="rect">
                  <a:avLst/>
                </a:prstGeom>
                <a:noFill/>
              </p:spPr>
              <p:txBody>
                <a:bodyPr wrap="square" rtlCol="0">
                  <a:spAutoFit/>
                </a:bodyPr>
                <a:lstStyle/>
                <a:p>
                  <a:pPr algn="ctr"/>
                  <a:r>
                    <a:rPr lang="en-US" sz="4400" b="1" dirty="0">
                      <a:solidFill>
                        <a:schemeClr val="bg1"/>
                      </a:solidFill>
                    </a:rPr>
                    <a:t>ER</a:t>
                  </a:r>
                </a:p>
                <a:p>
                  <a:pPr algn="ctr"/>
                  <a:r>
                    <a:rPr lang="en-US" sz="1500" b="1" dirty="0">
                      <a:solidFill>
                        <a:schemeClr val="bg1"/>
                      </a:solidFill>
                    </a:rPr>
                    <a:t>Estrogen </a:t>
                  </a:r>
                </a:p>
                <a:p>
                  <a:pPr algn="ctr"/>
                  <a:r>
                    <a:rPr lang="en-US" sz="1500" b="1" dirty="0">
                      <a:solidFill>
                        <a:schemeClr val="bg1"/>
                      </a:solidFill>
                    </a:rPr>
                    <a:t>Receptor</a:t>
                  </a:r>
                </a:p>
              </p:txBody>
            </p:sp>
          </p:grpSp>
          <p:grpSp>
            <p:nvGrpSpPr>
              <p:cNvPr id="33" name="Group 32">
                <a:extLst>
                  <a:ext uri="{FF2B5EF4-FFF2-40B4-BE49-F238E27FC236}">
                    <a16:creationId xmlns:a16="http://schemas.microsoft.com/office/drawing/2014/main" id="{1E2A2856-6C4A-424F-A9B4-16BBB71C15A2}"/>
                  </a:ext>
                </a:extLst>
              </p:cNvPr>
              <p:cNvGrpSpPr/>
              <p:nvPr/>
            </p:nvGrpSpPr>
            <p:grpSpPr>
              <a:xfrm>
                <a:off x="2349493" y="7938386"/>
                <a:ext cx="1658276" cy="1549280"/>
                <a:chOff x="2165656" y="7938386"/>
                <a:chExt cx="1658276" cy="1549280"/>
              </a:xfrm>
            </p:grpSpPr>
            <p:sp>
              <p:nvSpPr>
                <p:cNvPr id="196" name="Oval 195">
                  <a:extLst>
                    <a:ext uri="{FF2B5EF4-FFF2-40B4-BE49-F238E27FC236}">
                      <a16:creationId xmlns:a16="http://schemas.microsoft.com/office/drawing/2014/main" id="{ED540FB4-A38B-A541-B52E-F34BD6696D0A}"/>
                    </a:ext>
                  </a:extLst>
                </p:cNvPr>
                <p:cNvSpPr>
                  <a:spLocks noChangeAspect="1"/>
                </p:cNvSpPr>
                <p:nvPr/>
              </p:nvSpPr>
              <p:spPr>
                <a:xfrm>
                  <a:off x="2220910" y="7938386"/>
                  <a:ext cx="1547768" cy="1549280"/>
                </a:xfrm>
                <a:prstGeom prst="ellipse">
                  <a:avLst/>
                </a:prstGeom>
                <a:gradFill flip="none" rotWithShape="1">
                  <a:gsLst>
                    <a:gs pos="0">
                      <a:srgbClr val="FF1493"/>
                    </a:gs>
                    <a:gs pos="100000">
                      <a:srgbClr val="FDD1F6"/>
                    </a:gs>
                  </a:gsLst>
                  <a:lin ang="16200000" scaled="1"/>
                  <a:tileRect/>
                </a:gradFill>
                <a:ln>
                  <a:solidFill>
                    <a:srgbClr val="FE48A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p>
              </p:txBody>
            </p:sp>
            <p:sp>
              <p:nvSpPr>
                <p:cNvPr id="27" name="TextBox 26">
                  <a:extLst>
                    <a:ext uri="{FF2B5EF4-FFF2-40B4-BE49-F238E27FC236}">
                      <a16:creationId xmlns:a16="http://schemas.microsoft.com/office/drawing/2014/main" id="{EFC671D1-AC70-DA4C-B17B-CAEB6CEE111B}"/>
                    </a:ext>
                  </a:extLst>
                </p:cNvPr>
                <p:cNvSpPr txBox="1"/>
                <p:nvPr/>
              </p:nvSpPr>
              <p:spPr>
                <a:xfrm>
                  <a:off x="2165656" y="8097473"/>
                  <a:ext cx="1658276" cy="1231106"/>
                </a:xfrm>
                <a:prstGeom prst="rect">
                  <a:avLst/>
                </a:prstGeom>
                <a:noFill/>
              </p:spPr>
              <p:txBody>
                <a:bodyPr wrap="square" rtlCol="0">
                  <a:spAutoFit/>
                </a:bodyPr>
                <a:lstStyle/>
                <a:p>
                  <a:pPr algn="ctr"/>
                  <a:r>
                    <a:rPr lang="en-US" sz="4400" b="1" dirty="0">
                      <a:solidFill>
                        <a:schemeClr val="bg1"/>
                      </a:solidFill>
                    </a:rPr>
                    <a:t>HER2</a:t>
                  </a:r>
                </a:p>
                <a:p>
                  <a:pPr algn="ctr"/>
                  <a:r>
                    <a:rPr lang="en-US" sz="1500" b="1" dirty="0">
                      <a:solidFill>
                        <a:schemeClr val="bg1"/>
                      </a:solidFill>
                    </a:rPr>
                    <a:t>HER2 protein</a:t>
                  </a:r>
                </a:p>
                <a:p>
                  <a:pPr algn="ctr"/>
                  <a:endParaRPr lang="en-US" sz="1500" b="1" dirty="0">
                    <a:solidFill>
                      <a:schemeClr val="bg1"/>
                    </a:solidFill>
                  </a:endParaRPr>
                </a:p>
              </p:txBody>
            </p:sp>
          </p:grpSp>
          <p:grpSp>
            <p:nvGrpSpPr>
              <p:cNvPr id="34" name="Group 33">
                <a:extLst>
                  <a:ext uri="{FF2B5EF4-FFF2-40B4-BE49-F238E27FC236}">
                    <a16:creationId xmlns:a16="http://schemas.microsoft.com/office/drawing/2014/main" id="{3E697A45-BDC5-2C4E-A044-92849266A1F5}"/>
                  </a:ext>
                </a:extLst>
              </p:cNvPr>
              <p:cNvGrpSpPr/>
              <p:nvPr/>
            </p:nvGrpSpPr>
            <p:grpSpPr>
              <a:xfrm>
                <a:off x="3908987" y="7939141"/>
                <a:ext cx="1859049" cy="1547770"/>
                <a:chOff x="3908987" y="7939141"/>
                <a:chExt cx="1859049" cy="1547770"/>
              </a:xfrm>
            </p:grpSpPr>
            <p:sp>
              <p:nvSpPr>
                <p:cNvPr id="195" name="Oval 194">
                  <a:extLst>
                    <a:ext uri="{FF2B5EF4-FFF2-40B4-BE49-F238E27FC236}">
                      <a16:creationId xmlns:a16="http://schemas.microsoft.com/office/drawing/2014/main" id="{E40F8E86-87FC-5D4E-9A08-1AD0424E4376}"/>
                    </a:ext>
                  </a:extLst>
                </p:cNvPr>
                <p:cNvSpPr>
                  <a:spLocks noChangeAspect="1"/>
                </p:cNvSpPr>
                <p:nvPr/>
              </p:nvSpPr>
              <p:spPr>
                <a:xfrm>
                  <a:off x="4065382" y="7939141"/>
                  <a:ext cx="1546259" cy="1547770"/>
                </a:xfrm>
                <a:prstGeom prst="ellipse">
                  <a:avLst/>
                </a:prstGeom>
                <a:gradFill flip="none" rotWithShape="1">
                  <a:gsLst>
                    <a:gs pos="0">
                      <a:srgbClr val="FF1493"/>
                    </a:gs>
                    <a:gs pos="100000">
                      <a:srgbClr val="FDD1F6"/>
                    </a:gs>
                  </a:gsLst>
                  <a:lin ang="16200000" scaled="1"/>
                  <a:tileRect/>
                </a:gradFill>
                <a:ln>
                  <a:solidFill>
                    <a:srgbClr val="FE48A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b="1" dirty="0"/>
                </a:p>
              </p:txBody>
            </p:sp>
            <p:sp>
              <p:nvSpPr>
                <p:cNvPr id="31" name="TextBox 30">
                  <a:extLst>
                    <a:ext uri="{FF2B5EF4-FFF2-40B4-BE49-F238E27FC236}">
                      <a16:creationId xmlns:a16="http://schemas.microsoft.com/office/drawing/2014/main" id="{51935321-747D-0C41-B2D2-8AF2DEE23823}"/>
                    </a:ext>
                  </a:extLst>
                </p:cNvPr>
                <p:cNvSpPr txBox="1"/>
                <p:nvPr/>
              </p:nvSpPr>
              <p:spPr>
                <a:xfrm>
                  <a:off x="3908987" y="8097473"/>
                  <a:ext cx="1859049" cy="1231106"/>
                </a:xfrm>
                <a:prstGeom prst="rect">
                  <a:avLst/>
                </a:prstGeom>
                <a:noFill/>
              </p:spPr>
              <p:txBody>
                <a:bodyPr wrap="square" rtlCol="0">
                  <a:spAutoFit/>
                </a:bodyPr>
                <a:lstStyle/>
                <a:p>
                  <a:pPr algn="ctr"/>
                  <a:r>
                    <a:rPr lang="en-US" sz="4400" b="1" dirty="0">
                      <a:solidFill>
                        <a:schemeClr val="bg1"/>
                      </a:solidFill>
                    </a:rPr>
                    <a:t>PR</a:t>
                  </a:r>
                  <a:br>
                    <a:rPr lang="en-US" sz="4400" b="1" dirty="0">
                      <a:solidFill>
                        <a:schemeClr val="bg1"/>
                      </a:solidFill>
                    </a:rPr>
                  </a:br>
                  <a:r>
                    <a:rPr lang="en-US" sz="1500" b="1" dirty="0">
                      <a:solidFill>
                        <a:schemeClr val="bg1"/>
                      </a:solidFill>
                    </a:rPr>
                    <a:t>Progesterone Receptor</a:t>
                  </a:r>
                </a:p>
              </p:txBody>
            </p:sp>
          </p:grpSp>
        </p:grpSp>
        <p:sp>
          <p:nvSpPr>
            <p:cNvPr id="36" name="TextBox 35">
              <a:extLst>
                <a:ext uri="{FF2B5EF4-FFF2-40B4-BE49-F238E27FC236}">
                  <a16:creationId xmlns:a16="http://schemas.microsoft.com/office/drawing/2014/main" id="{54636ECB-F196-1B40-9923-2ABF1F40E526}"/>
                </a:ext>
              </a:extLst>
            </p:cNvPr>
            <p:cNvSpPr txBox="1"/>
            <p:nvPr/>
          </p:nvSpPr>
          <p:spPr>
            <a:xfrm>
              <a:off x="833121" y="9341158"/>
              <a:ext cx="4691021" cy="646331"/>
            </a:xfrm>
            <a:prstGeom prst="rect">
              <a:avLst/>
            </a:prstGeom>
            <a:noFill/>
          </p:spPr>
          <p:txBody>
            <a:bodyPr wrap="square" rtlCol="0">
              <a:spAutoFit/>
            </a:bodyPr>
            <a:lstStyle/>
            <a:p>
              <a:pPr algn="ctr"/>
              <a:r>
                <a:rPr lang="en-US" b="1" dirty="0"/>
                <a:t>Therefore targeted breast cancer therapies are not effective</a:t>
              </a:r>
              <a:r>
                <a:rPr lang="en-US" b="1" baseline="30000" dirty="0"/>
                <a:t>1</a:t>
              </a:r>
            </a:p>
          </p:txBody>
        </p:sp>
        <p:grpSp>
          <p:nvGrpSpPr>
            <p:cNvPr id="45" name="Group 44">
              <a:extLst>
                <a:ext uri="{FF2B5EF4-FFF2-40B4-BE49-F238E27FC236}">
                  <a16:creationId xmlns:a16="http://schemas.microsoft.com/office/drawing/2014/main" id="{0B59F7AA-A0BE-EE49-BF4C-C23E105DFCE8}"/>
                </a:ext>
              </a:extLst>
            </p:cNvPr>
            <p:cNvGrpSpPr/>
            <p:nvPr/>
          </p:nvGrpSpPr>
          <p:grpSpPr>
            <a:xfrm>
              <a:off x="5885635" y="7624254"/>
              <a:ext cx="5076774" cy="1555998"/>
              <a:chOff x="5911607" y="7703535"/>
              <a:chExt cx="5076774" cy="1555998"/>
            </a:xfrm>
          </p:grpSpPr>
          <p:grpSp>
            <p:nvGrpSpPr>
              <p:cNvPr id="42" name="Group 41">
                <a:extLst>
                  <a:ext uri="{FF2B5EF4-FFF2-40B4-BE49-F238E27FC236}">
                    <a16:creationId xmlns:a16="http://schemas.microsoft.com/office/drawing/2014/main" id="{FB57FD14-F53C-1344-AAF9-B79B4E8CC8E5}"/>
                  </a:ext>
                </a:extLst>
              </p:cNvPr>
              <p:cNvGrpSpPr/>
              <p:nvPr/>
            </p:nvGrpSpPr>
            <p:grpSpPr>
              <a:xfrm>
                <a:off x="5911607" y="7704294"/>
                <a:ext cx="1572582" cy="1554480"/>
                <a:chOff x="5911607" y="7704294"/>
                <a:chExt cx="1572582" cy="1554480"/>
              </a:xfrm>
            </p:grpSpPr>
            <p:sp>
              <p:nvSpPr>
                <p:cNvPr id="190" name="Rounded Rectangle 189">
                  <a:extLst>
                    <a:ext uri="{FF2B5EF4-FFF2-40B4-BE49-F238E27FC236}">
                      <a16:creationId xmlns:a16="http://schemas.microsoft.com/office/drawing/2014/main" id="{EC693AE3-95F9-E94E-B4E5-F0998063E892}"/>
                    </a:ext>
                  </a:extLst>
                </p:cNvPr>
                <p:cNvSpPr>
                  <a:spLocks noChangeAspect="1"/>
                </p:cNvSpPr>
                <p:nvPr/>
              </p:nvSpPr>
              <p:spPr>
                <a:xfrm>
                  <a:off x="5921416" y="7704294"/>
                  <a:ext cx="1552964" cy="1554480"/>
                </a:xfrm>
                <a:prstGeom prst="roundRect">
                  <a:avLst/>
                </a:prstGeom>
                <a:gradFill>
                  <a:gsLst>
                    <a:gs pos="0">
                      <a:srgbClr val="7F79E2"/>
                    </a:gs>
                    <a:gs pos="99000">
                      <a:srgbClr val="AAA8E2"/>
                    </a:gs>
                  </a:gsLst>
                  <a:lin ang="16200000" scaled="0"/>
                </a:gradFill>
                <a:ln>
                  <a:solidFill>
                    <a:srgbClr val="837DE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b="1" dirty="0"/>
                </a:p>
              </p:txBody>
            </p:sp>
            <p:sp>
              <p:nvSpPr>
                <p:cNvPr id="37" name="TextBox 36">
                  <a:extLst>
                    <a:ext uri="{FF2B5EF4-FFF2-40B4-BE49-F238E27FC236}">
                      <a16:creationId xmlns:a16="http://schemas.microsoft.com/office/drawing/2014/main" id="{DBF59F9C-47A5-0944-A269-C6EF3A43C8BE}"/>
                    </a:ext>
                  </a:extLst>
                </p:cNvPr>
                <p:cNvSpPr txBox="1"/>
                <p:nvPr/>
              </p:nvSpPr>
              <p:spPr>
                <a:xfrm>
                  <a:off x="5911607" y="7935231"/>
                  <a:ext cx="1572582" cy="1031051"/>
                </a:xfrm>
                <a:prstGeom prst="rect">
                  <a:avLst/>
                </a:prstGeom>
                <a:noFill/>
              </p:spPr>
              <p:txBody>
                <a:bodyPr wrap="square" rtlCol="0">
                  <a:spAutoFit/>
                </a:bodyPr>
                <a:lstStyle/>
                <a:p>
                  <a:pPr algn="ctr"/>
                  <a:r>
                    <a:rPr lang="en-US" sz="2800" b="1" dirty="0">
                      <a:solidFill>
                        <a:schemeClr val="bg1"/>
                      </a:solidFill>
                    </a:rPr>
                    <a:t>EMT</a:t>
                  </a:r>
                </a:p>
                <a:p>
                  <a:pPr algn="ctr"/>
                  <a:r>
                    <a:rPr lang="en-US" sz="1100" b="1" dirty="0">
                      <a:solidFill>
                        <a:schemeClr val="bg1"/>
                      </a:solidFill>
                    </a:rPr>
                    <a:t>Undergoes Epithelial </a:t>
                  </a:r>
                </a:p>
                <a:p>
                  <a:pPr algn="ctr"/>
                  <a:r>
                    <a:rPr lang="en-US" sz="1100" b="1" dirty="0">
                      <a:solidFill>
                        <a:schemeClr val="bg1"/>
                      </a:solidFill>
                    </a:rPr>
                    <a:t>to Mesenchymal Transition</a:t>
                  </a:r>
                </a:p>
              </p:txBody>
            </p:sp>
          </p:grpSp>
          <p:grpSp>
            <p:nvGrpSpPr>
              <p:cNvPr id="43" name="Group 42">
                <a:extLst>
                  <a:ext uri="{FF2B5EF4-FFF2-40B4-BE49-F238E27FC236}">
                    <a16:creationId xmlns:a16="http://schemas.microsoft.com/office/drawing/2014/main" id="{E8B60F41-D68B-7D4C-9C91-E5ACD75F9E8E}"/>
                  </a:ext>
                </a:extLst>
              </p:cNvPr>
              <p:cNvGrpSpPr/>
              <p:nvPr/>
            </p:nvGrpSpPr>
            <p:grpSpPr>
              <a:xfrm>
                <a:off x="7448137" y="7703535"/>
                <a:ext cx="1866585" cy="1555998"/>
                <a:chOff x="7448137" y="7703535"/>
                <a:chExt cx="1866585" cy="1555998"/>
              </a:xfrm>
            </p:grpSpPr>
            <p:sp>
              <p:nvSpPr>
                <p:cNvPr id="192" name="Rounded Rectangle 191">
                  <a:extLst>
                    <a:ext uri="{FF2B5EF4-FFF2-40B4-BE49-F238E27FC236}">
                      <a16:creationId xmlns:a16="http://schemas.microsoft.com/office/drawing/2014/main" id="{45D169A3-CE2F-0545-AF8E-78294FB01D02}"/>
                    </a:ext>
                  </a:extLst>
                </p:cNvPr>
                <p:cNvSpPr>
                  <a:spLocks/>
                </p:cNvSpPr>
                <p:nvPr/>
              </p:nvSpPr>
              <p:spPr>
                <a:xfrm>
                  <a:off x="7558468" y="7703535"/>
                  <a:ext cx="1645920" cy="1555998"/>
                </a:xfrm>
                <a:prstGeom prst="roundRect">
                  <a:avLst/>
                </a:prstGeom>
                <a:gradFill>
                  <a:gsLst>
                    <a:gs pos="0">
                      <a:srgbClr val="7F79E2"/>
                    </a:gs>
                    <a:gs pos="99000">
                      <a:srgbClr val="AAA8E2"/>
                    </a:gs>
                  </a:gsLst>
                  <a:lin ang="16200000" scaled="0"/>
                </a:gradFill>
                <a:ln>
                  <a:solidFill>
                    <a:srgbClr val="837DE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b="1" dirty="0"/>
                </a:p>
              </p:txBody>
            </p:sp>
            <p:sp>
              <p:nvSpPr>
                <p:cNvPr id="38" name="TextBox 37">
                  <a:extLst>
                    <a:ext uri="{FF2B5EF4-FFF2-40B4-BE49-F238E27FC236}">
                      <a16:creationId xmlns:a16="http://schemas.microsoft.com/office/drawing/2014/main" id="{B1786600-88DE-2D4C-A03B-84B6F6F65825}"/>
                    </a:ext>
                  </a:extLst>
                </p:cNvPr>
                <p:cNvSpPr txBox="1"/>
                <p:nvPr/>
              </p:nvSpPr>
              <p:spPr>
                <a:xfrm>
                  <a:off x="7448137" y="8081425"/>
                  <a:ext cx="1866585" cy="800219"/>
                </a:xfrm>
                <a:prstGeom prst="rect">
                  <a:avLst/>
                </a:prstGeom>
                <a:noFill/>
              </p:spPr>
              <p:txBody>
                <a:bodyPr wrap="square" rtlCol="0">
                  <a:spAutoFit/>
                </a:bodyPr>
                <a:lstStyle/>
                <a:p>
                  <a:pPr algn="ctr"/>
                  <a:r>
                    <a:rPr lang="en-US" sz="2400" b="1" dirty="0">
                      <a:solidFill>
                        <a:schemeClr val="bg1"/>
                      </a:solidFill>
                    </a:rPr>
                    <a:t>Proliferation</a:t>
                  </a:r>
                </a:p>
                <a:p>
                  <a:pPr algn="ctr"/>
                  <a:r>
                    <a:rPr lang="en-US" sz="1100" b="1" dirty="0">
                      <a:solidFill>
                        <a:schemeClr val="bg1"/>
                      </a:solidFill>
                    </a:rPr>
                    <a:t>Low proliferation rates</a:t>
                  </a:r>
                </a:p>
                <a:p>
                  <a:pPr algn="ctr"/>
                  <a:endParaRPr lang="en-US" sz="1100" b="1" dirty="0">
                    <a:solidFill>
                      <a:schemeClr val="bg1"/>
                    </a:solidFill>
                  </a:endParaRPr>
                </a:p>
              </p:txBody>
            </p:sp>
          </p:grpSp>
          <p:grpSp>
            <p:nvGrpSpPr>
              <p:cNvPr id="44" name="Group 43">
                <a:extLst>
                  <a:ext uri="{FF2B5EF4-FFF2-40B4-BE49-F238E27FC236}">
                    <a16:creationId xmlns:a16="http://schemas.microsoft.com/office/drawing/2014/main" id="{4B6EEBAE-75AD-8C4F-9799-20D1A36E278A}"/>
                  </a:ext>
                </a:extLst>
              </p:cNvPr>
              <p:cNvGrpSpPr/>
              <p:nvPr/>
            </p:nvGrpSpPr>
            <p:grpSpPr>
              <a:xfrm>
                <a:off x="9174834" y="7704294"/>
                <a:ext cx="1813547" cy="1554480"/>
                <a:chOff x="9174834" y="7704294"/>
                <a:chExt cx="1813547" cy="1554480"/>
              </a:xfrm>
            </p:grpSpPr>
            <p:sp>
              <p:nvSpPr>
                <p:cNvPr id="191" name="Rounded Rectangle 190">
                  <a:extLst>
                    <a:ext uri="{FF2B5EF4-FFF2-40B4-BE49-F238E27FC236}">
                      <a16:creationId xmlns:a16="http://schemas.microsoft.com/office/drawing/2014/main" id="{A401659C-BBDB-EE4C-88C1-FE251E75F073}"/>
                    </a:ext>
                  </a:extLst>
                </p:cNvPr>
                <p:cNvSpPr>
                  <a:spLocks noChangeAspect="1"/>
                </p:cNvSpPr>
                <p:nvPr/>
              </p:nvSpPr>
              <p:spPr>
                <a:xfrm>
                  <a:off x="9305126" y="7704294"/>
                  <a:ext cx="1552964" cy="1554480"/>
                </a:xfrm>
                <a:prstGeom prst="roundRect">
                  <a:avLst/>
                </a:prstGeom>
                <a:gradFill>
                  <a:gsLst>
                    <a:gs pos="0">
                      <a:srgbClr val="7F79E2"/>
                    </a:gs>
                    <a:gs pos="99000">
                      <a:srgbClr val="AAA8E2"/>
                    </a:gs>
                  </a:gsLst>
                  <a:lin ang="16200000" scaled="0"/>
                </a:gradFill>
                <a:ln>
                  <a:solidFill>
                    <a:srgbClr val="837DE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p>
              </p:txBody>
            </p:sp>
            <p:sp>
              <p:nvSpPr>
                <p:cNvPr id="39" name="TextBox 38">
                  <a:extLst>
                    <a:ext uri="{FF2B5EF4-FFF2-40B4-BE49-F238E27FC236}">
                      <a16:creationId xmlns:a16="http://schemas.microsoft.com/office/drawing/2014/main" id="{7ADA76D2-A0DB-7046-A266-F27923344225}"/>
                    </a:ext>
                  </a:extLst>
                </p:cNvPr>
                <p:cNvSpPr txBox="1"/>
                <p:nvPr/>
              </p:nvSpPr>
              <p:spPr>
                <a:xfrm>
                  <a:off x="9174834" y="7935231"/>
                  <a:ext cx="1813547" cy="1031051"/>
                </a:xfrm>
                <a:prstGeom prst="rect">
                  <a:avLst/>
                </a:prstGeom>
                <a:noFill/>
              </p:spPr>
              <p:txBody>
                <a:bodyPr wrap="square" rtlCol="0">
                  <a:spAutoFit/>
                </a:bodyPr>
                <a:lstStyle/>
                <a:p>
                  <a:pPr algn="ctr"/>
                  <a:r>
                    <a:rPr lang="en-US" sz="2800" b="1" dirty="0">
                      <a:solidFill>
                        <a:schemeClr val="bg1"/>
                      </a:solidFill>
                    </a:rPr>
                    <a:t>Stemness</a:t>
                  </a:r>
                  <a:br>
                    <a:rPr lang="en-US" sz="2800" b="1" dirty="0">
                      <a:solidFill>
                        <a:schemeClr val="bg1"/>
                      </a:solidFill>
                    </a:rPr>
                  </a:br>
                  <a:r>
                    <a:rPr lang="en-US" sz="1100" b="1" dirty="0">
                      <a:solidFill>
                        <a:schemeClr val="bg1"/>
                      </a:solidFill>
                    </a:rPr>
                    <a:t>Exhibits stem-cell </a:t>
                  </a:r>
                </a:p>
                <a:p>
                  <a:pPr algn="ctr"/>
                  <a:r>
                    <a:rPr lang="en-US" sz="1100" b="1" dirty="0">
                      <a:solidFill>
                        <a:schemeClr val="bg1"/>
                      </a:solidFill>
                    </a:rPr>
                    <a:t>like characteristics</a:t>
                  </a:r>
                </a:p>
                <a:p>
                  <a:pPr algn="ctr"/>
                  <a:endParaRPr lang="en-US" sz="1100" b="1" dirty="0">
                    <a:solidFill>
                      <a:schemeClr val="bg1"/>
                    </a:solidFill>
                  </a:endParaRPr>
                </a:p>
              </p:txBody>
            </p:sp>
          </p:grpSp>
        </p:grpSp>
        <p:sp>
          <p:nvSpPr>
            <p:cNvPr id="40" name="TextBox 39">
              <a:extLst>
                <a:ext uri="{FF2B5EF4-FFF2-40B4-BE49-F238E27FC236}">
                  <a16:creationId xmlns:a16="http://schemas.microsoft.com/office/drawing/2014/main" id="{133D9792-7D8C-8541-841C-8BA7B587B1BC}"/>
                </a:ext>
              </a:extLst>
            </p:cNvPr>
            <p:cNvSpPr txBox="1"/>
            <p:nvPr/>
          </p:nvSpPr>
          <p:spPr>
            <a:xfrm>
              <a:off x="5879652" y="9341158"/>
              <a:ext cx="4959612" cy="646331"/>
            </a:xfrm>
            <a:prstGeom prst="rect">
              <a:avLst/>
            </a:prstGeom>
            <a:noFill/>
          </p:spPr>
          <p:txBody>
            <a:bodyPr wrap="square" rtlCol="0">
              <a:spAutoFit/>
            </a:bodyPr>
            <a:lstStyle/>
            <a:p>
              <a:pPr algn="ctr"/>
              <a:r>
                <a:rPr lang="en-US" b="1" dirty="0"/>
                <a:t>Lead to high rates of metastasis</a:t>
              </a:r>
              <a:r>
                <a:rPr lang="en-US" b="1" baseline="30000" dirty="0"/>
                <a:t>2,5</a:t>
              </a:r>
              <a:r>
                <a:rPr lang="en-US" b="1" dirty="0"/>
                <a:t> and poor response to cytotoxic drugs</a:t>
              </a:r>
              <a:r>
                <a:rPr lang="en-US" b="1" baseline="30000" dirty="0"/>
                <a:t>2</a:t>
              </a:r>
            </a:p>
          </p:txBody>
        </p:sp>
      </p:grpSp>
      <p:sp>
        <p:nvSpPr>
          <p:cNvPr id="47" name="TextBox 46">
            <a:extLst>
              <a:ext uri="{FF2B5EF4-FFF2-40B4-BE49-F238E27FC236}">
                <a16:creationId xmlns:a16="http://schemas.microsoft.com/office/drawing/2014/main" id="{9C8A091D-03B3-544E-BD61-530F753F87F6}"/>
              </a:ext>
            </a:extLst>
          </p:cNvPr>
          <p:cNvSpPr txBox="1"/>
          <p:nvPr/>
        </p:nvSpPr>
        <p:spPr>
          <a:xfrm>
            <a:off x="588434" y="4748959"/>
            <a:ext cx="10332719" cy="1908215"/>
          </a:xfrm>
          <a:prstGeom prst="rect">
            <a:avLst/>
          </a:prstGeom>
          <a:noFill/>
        </p:spPr>
        <p:txBody>
          <a:bodyPr wrap="square" rtlCol="0">
            <a:spAutoFit/>
          </a:bodyPr>
          <a:lstStyle/>
          <a:p>
            <a:pPr algn="just"/>
            <a:r>
              <a:rPr lang="en-US" sz="2500" b="1" dirty="0">
                <a:solidFill>
                  <a:prstClr val="black"/>
                </a:solidFill>
                <a:latin typeface="Arial" panose="020B0604020202020204" pitchFamily="34" charset="0"/>
                <a:cs typeface="Arial" panose="020B0604020202020204" pitchFamily="34" charset="0"/>
              </a:rPr>
              <a:t>Claudin-Low Triple Negative Breast Cancer (CL TNBC)</a:t>
            </a:r>
            <a:r>
              <a:rPr lang="en-US" sz="2500" b="1" i="1" dirty="0">
                <a:solidFill>
                  <a:prstClr val="black"/>
                </a:solidFill>
                <a:latin typeface="Arial" panose="020B0604020202020204" pitchFamily="34" charset="0"/>
                <a:cs typeface="Arial" panose="020B0604020202020204" pitchFamily="34" charset="0"/>
              </a:rPr>
              <a:t> </a:t>
            </a:r>
            <a:r>
              <a:rPr lang="en-US" sz="2500" dirty="0">
                <a:solidFill>
                  <a:prstClr val="black"/>
                </a:solidFill>
                <a:latin typeface="Arial" panose="020B0604020202020204" pitchFamily="34" charset="0"/>
                <a:cs typeface="Arial" panose="020B0604020202020204" pitchFamily="34" charset="0"/>
              </a:rPr>
              <a:t>is an aggressive subtype of TNBC with a poor prognosis</a:t>
            </a:r>
            <a:r>
              <a:rPr lang="en-US" sz="2500" baseline="30000" dirty="0">
                <a:solidFill>
                  <a:prstClr val="black"/>
                </a:solidFill>
                <a:latin typeface="Arial" panose="020B0604020202020204" pitchFamily="34" charset="0"/>
                <a:cs typeface="Arial" panose="020B0604020202020204" pitchFamily="34" charset="0"/>
              </a:rPr>
              <a:t>1,2,5</a:t>
            </a:r>
            <a:r>
              <a:rPr lang="en-US" sz="2500" dirty="0">
                <a:solidFill>
                  <a:prstClr val="black"/>
                </a:solidFill>
                <a:latin typeface="Arial" panose="020B0604020202020204" pitchFamily="34" charset="0"/>
                <a:cs typeface="Arial" panose="020B0604020202020204" pitchFamily="34" charset="0"/>
              </a:rPr>
              <a:t> (Fig 1). Current breast cancer therapies are not effective in treating this tumor, creating the need for a new therapeutic approach.</a:t>
            </a:r>
            <a:endParaRPr lang="en-US" sz="2500" b="1" dirty="0">
              <a:solidFill>
                <a:prstClr val="black"/>
              </a:solidFill>
              <a:latin typeface="Arial" panose="020B0604020202020204" pitchFamily="34" charset="0"/>
              <a:cs typeface="Arial" panose="020B0604020202020204" pitchFamily="34" charset="0"/>
            </a:endParaRPr>
          </a:p>
          <a:p>
            <a:pPr algn="just"/>
            <a:endParaRPr lang="en-US" dirty="0"/>
          </a:p>
        </p:txBody>
      </p:sp>
      <p:sp>
        <p:nvSpPr>
          <p:cNvPr id="49" name="TextBox 48">
            <a:extLst>
              <a:ext uri="{FF2B5EF4-FFF2-40B4-BE49-F238E27FC236}">
                <a16:creationId xmlns:a16="http://schemas.microsoft.com/office/drawing/2014/main" id="{781884FF-CFFC-244E-A21D-EF5E16ED4992}"/>
              </a:ext>
            </a:extLst>
          </p:cNvPr>
          <p:cNvSpPr txBox="1"/>
          <p:nvPr/>
        </p:nvSpPr>
        <p:spPr>
          <a:xfrm>
            <a:off x="539000" y="11788372"/>
            <a:ext cx="9207322" cy="369332"/>
          </a:xfrm>
          <a:prstGeom prst="rect">
            <a:avLst/>
          </a:prstGeom>
          <a:noFill/>
        </p:spPr>
        <p:txBody>
          <a:bodyPr wrap="square" rtlCol="0">
            <a:spAutoFit/>
          </a:bodyPr>
          <a:lstStyle/>
          <a:p>
            <a:r>
              <a:rPr lang="en-US" b="1" dirty="0"/>
              <a:t>Figure 1. Triple Negative Breast Cancer Characteristics</a:t>
            </a:r>
          </a:p>
        </p:txBody>
      </p:sp>
      <p:sp>
        <p:nvSpPr>
          <p:cNvPr id="197" name="object 12">
            <a:extLst>
              <a:ext uri="{FF2B5EF4-FFF2-40B4-BE49-F238E27FC236}">
                <a16:creationId xmlns:a16="http://schemas.microsoft.com/office/drawing/2014/main" id="{FB033AC8-6839-8E43-ABCC-149CAFFD0942}"/>
              </a:ext>
            </a:extLst>
          </p:cNvPr>
          <p:cNvSpPr/>
          <p:nvPr/>
        </p:nvSpPr>
        <p:spPr>
          <a:xfrm>
            <a:off x="34545708" y="28167991"/>
            <a:ext cx="8742135"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dirty="0"/>
          </a:p>
        </p:txBody>
      </p:sp>
      <p:sp>
        <p:nvSpPr>
          <p:cNvPr id="198" name="object 13">
            <a:extLst>
              <a:ext uri="{FF2B5EF4-FFF2-40B4-BE49-F238E27FC236}">
                <a16:creationId xmlns:a16="http://schemas.microsoft.com/office/drawing/2014/main" id="{D072FD30-BB13-CA42-8012-A7EA3563A9D3}"/>
              </a:ext>
            </a:extLst>
          </p:cNvPr>
          <p:cNvSpPr txBox="1"/>
          <p:nvPr/>
        </p:nvSpPr>
        <p:spPr>
          <a:xfrm>
            <a:off x="36274748" y="28239467"/>
            <a:ext cx="5284054"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REFERENCES</a:t>
            </a:r>
            <a:endParaRPr sz="4300" dirty="0">
              <a:latin typeface="Acumin Pro"/>
              <a:cs typeface="Acumin Pro"/>
            </a:endParaRPr>
          </a:p>
        </p:txBody>
      </p:sp>
      <p:pic>
        <p:nvPicPr>
          <p:cNvPr id="199" name="Picture 198">
            <a:extLst>
              <a:ext uri="{FF2B5EF4-FFF2-40B4-BE49-F238E27FC236}">
                <a16:creationId xmlns:a16="http://schemas.microsoft.com/office/drawing/2014/main" id="{192C6B9A-2C0F-4F47-8E50-2A8BE77AEA6E}"/>
              </a:ext>
            </a:extLst>
          </p:cNvPr>
          <p:cNvPicPr>
            <a:picLocks noChangeAspect="1"/>
          </p:cNvPicPr>
          <p:nvPr/>
        </p:nvPicPr>
        <p:blipFill>
          <a:blip r:embed="rId26"/>
          <a:stretch>
            <a:fillRect/>
          </a:stretch>
        </p:blipFill>
        <p:spPr>
          <a:xfrm>
            <a:off x="28096223" y="23019291"/>
            <a:ext cx="5880793" cy="5336521"/>
          </a:xfrm>
          <a:prstGeom prst="rect">
            <a:avLst/>
          </a:prstGeom>
        </p:spPr>
      </p:pic>
      <p:sp>
        <p:nvSpPr>
          <p:cNvPr id="200" name="TextBox 199">
            <a:extLst>
              <a:ext uri="{FF2B5EF4-FFF2-40B4-BE49-F238E27FC236}">
                <a16:creationId xmlns:a16="http://schemas.microsoft.com/office/drawing/2014/main" id="{86FD8D16-FEE5-C447-B570-6B2F83BB2630}"/>
              </a:ext>
            </a:extLst>
          </p:cNvPr>
          <p:cNvSpPr txBox="1"/>
          <p:nvPr/>
        </p:nvSpPr>
        <p:spPr>
          <a:xfrm>
            <a:off x="12399851" y="29799382"/>
            <a:ext cx="2133600" cy="1107996"/>
          </a:xfrm>
          <a:prstGeom prst="rect">
            <a:avLst/>
          </a:prstGeom>
          <a:noFill/>
        </p:spPr>
        <p:txBody>
          <a:bodyPr wrap="square" rtlCol="0">
            <a:spAutoFit/>
          </a:bodyPr>
          <a:lstStyle/>
          <a:p>
            <a:r>
              <a:rPr lang="en-US" sz="6600" dirty="0"/>
              <a:t>FC</a:t>
            </a:r>
            <a:r>
              <a:rPr lang="en-US" sz="6600" baseline="-25000" dirty="0"/>
              <a:t>1</a:t>
            </a:r>
            <a:r>
              <a:rPr lang="en-US" sz="6600" dirty="0"/>
              <a:t>={ </a:t>
            </a:r>
          </a:p>
        </p:txBody>
      </p:sp>
      <p:sp>
        <p:nvSpPr>
          <p:cNvPr id="201" name="TextBox 200">
            <a:extLst>
              <a:ext uri="{FF2B5EF4-FFF2-40B4-BE49-F238E27FC236}">
                <a16:creationId xmlns:a16="http://schemas.microsoft.com/office/drawing/2014/main" id="{1737B099-5D2C-CD41-9FD2-3EC489EBE8C0}"/>
              </a:ext>
            </a:extLst>
          </p:cNvPr>
          <p:cNvSpPr txBox="1"/>
          <p:nvPr/>
        </p:nvSpPr>
        <p:spPr>
          <a:xfrm>
            <a:off x="20254284" y="29805520"/>
            <a:ext cx="685800" cy="1107996"/>
          </a:xfrm>
          <a:prstGeom prst="rect">
            <a:avLst/>
          </a:prstGeom>
          <a:noFill/>
        </p:spPr>
        <p:txBody>
          <a:bodyPr wrap="square" rtlCol="0">
            <a:spAutoFit/>
          </a:bodyPr>
          <a:lstStyle/>
          <a:p>
            <a:r>
              <a:rPr lang="en-US" sz="6600" dirty="0"/>
              <a:t>}</a:t>
            </a:r>
          </a:p>
        </p:txBody>
      </p:sp>
    </p:spTree>
    <p:extLst>
      <p:ext uri="{BB962C8B-B14F-4D97-AF65-F5344CB8AC3E}">
        <p14:creationId xmlns:p14="http://schemas.microsoft.com/office/powerpoint/2010/main" val="39583814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3610</TotalTime>
  <Words>1241</Words>
  <Application>Microsoft Macintosh PowerPoint</Application>
  <PresentationFormat>Custom</PresentationFormat>
  <Paragraphs>116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Acumin Pro</vt:lpstr>
      <vt:lpstr>Arial</vt:lpstr>
      <vt:lpstr>Calibri</vt:lpstr>
      <vt:lpstr>Calibri Light</vt:lpstr>
      <vt:lpstr>Garamond</vt:lpstr>
      <vt:lpstr>Wingdings</vt:lpstr>
      <vt:lpstr>Office Theme</vt:lpstr>
      <vt:lpstr>PowerPoint Presentation</vt:lpstr>
    </vt:vector>
  </TitlesOfParts>
  <Company>UConn Health</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Gastonguay,Madeleine</dc:creator>
  <cp:lastModifiedBy>Microsoft Office User</cp:lastModifiedBy>
  <cp:revision>130</cp:revision>
  <cp:lastPrinted>2020-01-07T02:02:01Z</cp:lastPrinted>
  <dcterms:created xsi:type="dcterms:W3CDTF">2020-01-03T19:01:44Z</dcterms:created>
  <dcterms:modified xsi:type="dcterms:W3CDTF">2020-01-07T02:16:33Z</dcterms:modified>
</cp:coreProperties>
</file>